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1"/>
  </p:notesMasterIdLst>
  <p:sldIdLst>
    <p:sldId id="346" r:id="rId2"/>
    <p:sldId id="289" r:id="rId3"/>
    <p:sldId id="347" r:id="rId4"/>
    <p:sldId id="295" r:id="rId5"/>
    <p:sldId id="296" r:id="rId6"/>
    <p:sldId id="297" r:id="rId7"/>
    <p:sldId id="352" r:id="rId8"/>
    <p:sldId id="348" r:id="rId9"/>
    <p:sldId id="349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imgSz="1024x768" encoding="windows-1252"/>
  <p:clrMru>
    <a:srgbClr val="336600"/>
    <a:srgbClr val="FF00FF"/>
    <a:srgbClr val="CC3300"/>
    <a:srgbClr val="008000"/>
    <a:srgbClr val="FF0000"/>
    <a:srgbClr val="FCC2F1"/>
    <a:srgbClr val="00FFFF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575" autoAdjust="0"/>
  </p:normalViewPr>
  <p:slideViewPr>
    <p:cSldViewPr>
      <p:cViewPr varScale="1">
        <p:scale>
          <a:sx n="40" d="100"/>
          <a:sy n="40" d="100"/>
        </p:scale>
        <p:origin x="-133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EDF2079-B7E8-420A-8CE5-4592A5343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2E06C-6FBF-4DF7-9947-C779230C8DC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33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55C923-ED71-4F1C-8895-B2AC17C41EF8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43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A1D1F-C8FC-43E0-BC87-C9E952C3452A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53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B1E699-F56C-4359-A4CD-4E608293012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63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BB24D6-4E72-43F0-A4BB-CA06DBF099FC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23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195C8-077E-4C95-89B8-CC7B448514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73DCB-A603-49B6-92BB-2B863BB10B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F0A65-E69E-42F3-8FFF-FCC5C7DD08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A004F-67D9-4878-91E7-F513CB800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386F3-18A7-403B-8DB2-0D36119E9C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69A500-C1E4-4BD1-947C-3D070E4474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30EF1-5CD6-4064-A439-5E97FEC40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E47A4-179E-491E-85D1-E10F6AF816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3C26B-5740-47A8-991D-A77C3418E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0621B-4089-4D05-8D6A-7EC870E99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10C23-3DB6-4D31-BD60-3D1E93BBAF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B5035-D6B4-4295-ADC4-C99E7E892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9799A-1027-49C0-89E8-6FA10C385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136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53D101D-7C4D-4D80-8D11-693CC05F6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5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7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7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1062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63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64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6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67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68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69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70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71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72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73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49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0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9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1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42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0" y="330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43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0" y="180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44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45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9" y="895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46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4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47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48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0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103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713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7136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7136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71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71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71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71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1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1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1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1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1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1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1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1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1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1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1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1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1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1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1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/>
      <p:bldP spid="271364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13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13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13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136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13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13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13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136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13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13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13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136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13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13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13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136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13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13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13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136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STICKS.EX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STICKS.EX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STICKS.EX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143000"/>
          </a:xfrm>
        </p:spPr>
        <p:txBody>
          <a:bodyPr/>
          <a:lstStyle/>
          <a:p>
            <a:pPr eaLnBrk="1" hangingPunct="1"/>
            <a:r>
              <a:rPr lang="en-US" sz="4800" b="1" smtClean="0">
                <a:solidFill>
                  <a:srgbClr val="FF0000"/>
                </a:solidFill>
                <a:latin typeface="Arial" charset="0"/>
              </a:rPr>
              <a:t>Kiểm tra bài cũ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447800"/>
            <a:ext cx="6629400" cy="1066800"/>
          </a:xfrm>
        </p:spPr>
        <p:txBody>
          <a:bodyPr/>
          <a:lstStyle/>
          <a:p>
            <a:pPr marL="1587500" indent="-1587500" eaLnBrk="1" hangingPunct="1">
              <a:buFontTx/>
              <a:buNone/>
            </a:pPr>
            <a:r>
              <a:rPr lang="en-US" sz="2800" smtClean="0">
                <a:latin typeface="Arial" charset="0"/>
              </a:rPr>
              <a:t>Em hãy quan sát và cho cô biết đâu là </a:t>
            </a:r>
          </a:p>
          <a:p>
            <a:pPr marL="1587500" indent="-1587500" eaLnBrk="1" hangingPunct="1">
              <a:buFontTx/>
              <a:buNone/>
            </a:pPr>
            <a:r>
              <a:rPr lang="en-US" sz="2800" smtClean="0">
                <a:latin typeface="Arial" charset="0"/>
              </a:rPr>
              <a:t>biểu tượng của trò chơi Dots ?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828800" y="2743200"/>
            <a:ext cx="4038600" cy="990600"/>
            <a:chOff x="1104" y="1728"/>
            <a:chExt cx="2544" cy="624"/>
          </a:xfrm>
        </p:grpSpPr>
        <p:pic>
          <p:nvPicPr>
            <p:cNvPr id="3080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56" y="1728"/>
              <a:ext cx="384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1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04" y="1728"/>
              <a:ext cx="432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2" name="Picture 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264" y="1728"/>
              <a:ext cx="38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3" name="Rectangle 10"/>
            <p:cNvSpPr>
              <a:spLocks noChangeArrowheads="1"/>
            </p:cNvSpPr>
            <p:nvPr/>
          </p:nvSpPr>
          <p:spPr bwMode="auto">
            <a:xfrm>
              <a:off x="1248" y="2208"/>
              <a:ext cx="14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3084" name="Rectangle 11"/>
            <p:cNvSpPr>
              <a:spLocks noChangeArrowheads="1"/>
            </p:cNvSpPr>
            <p:nvPr/>
          </p:nvSpPr>
          <p:spPr bwMode="auto">
            <a:xfrm>
              <a:off x="2400" y="2208"/>
              <a:ext cx="14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3085" name="Rectangle 12"/>
            <p:cNvSpPr>
              <a:spLocks noChangeArrowheads="1"/>
            </p:cNvSpPr>
            <p:nvPr/>
          </p:nvSpPr>
          <p:spPr bwMode="auto">
            <a:xfrm>
              <a:off x="3408" y="2160"/>
              <a:ext cx="14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Arial" charset="0"/>
                </a:rPr>
                <a:t>3</a:t>
              </a:r>
            </a:p>
          </p:txBody>
        </p:sp>
      </p:grpSp>
      <p:sp>
        <p:nvSpPr>
          <p:cNvPr id="261133" name="Rectangle 13"/>
          <p:cNvSpPr>
            <a:spLocks noChangeArrowheads="1"/>
          </p:cNvSpPr>
          <p:nvPr/>
        </p:nvSpPr>
        <p:spPr bwMode="auto">
          <a:xfrm>
            <a:off x="1219200" y="3733800"/>
            <a:ext cx="6705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87500" indent="-1587500" eaLnBrk="1" hangingPunct="1">
              <a:spcBef>
                <a:spcPct val="20000"/>
              </a:spcBef>
            </a:pPr>
            <a:r>
              <a:rPr lang="en-US" sz="2800">
                <a:solidFill>
                  <a:schemeClr val="accent2"/>
                </a:solidFill>
                <a:latin typeface="Arial" charset="0"/>
              </a:rPr>
              <a:t>Em </a:t>
            </a:r>
            <a:r>
              <a:rPr lang="en-US" sz="2800">
                <a:latin typeface="Arial" charset="0"/>
              </a:rPr>
              <a:t>cho cô biết muốn khởiđộng </a:t>
            </a:r>
          </a:p>
          <a:p>
            <a:pPr marL="1587500" indent="-1587500" eaLnBrk="1" hangingPunct="1">
              <a:spcBef>
                <a:spcPct val="20000"/>
              </a:spcBef>
            </a:pPr>
            <a:r>
              <a:rPr lang="en-US" sz="2800">
                <a:latin typeface="Arial" charset="0"/>
              </a:rPr>
              <a:t>trò chơi Dots ta phải làm thế nào </a:t>
            </a:r>
            <a:r>
              <a:rPr lang="en-US" sz="2800">
                <a:solidFill>
                  <a:schemeClr val="accent2"/>
                </a:solidFill>
                <a:latin typeface="Arial" charset="0"/>
              </a:rPr>
              <a:t>?</a:t>
            </a:r>
          </a:p>
        </p:txBody>
      </p:sp>
      <p:sp>
        <p:nvSpPr>
          <p:cNvPr id="261135" name="Rectangle 15"/>
          <p:cNvSpPr>
            <a:spLocks noChangeArrowheads="1"/>
          </p:cNvSpPr>
          <p:nvPr/>
        </p:nvSpPr>
        <p:spPr bwMode="auto">
          <a:xfrm>
            <a:off x="1219200" y="4876800"/>
            <a:ext cx="6705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87500" indent="-1587500" eaLnBrk="1" hangingPunct="1">
              <a:spcBef>
                <a:spcPct val="20000"/>
              </a:spcBef>
            </a:pPr>
            <a:r>
              <a:rPr lang="en-US" sz="2800">
                <a:solidFill>
                  <a:schemeClr val="accent2"/>
                </a:solidFill>
                <a:latin typeface="Arial" charset="0"/>
              </a:rPr>
              <a:t>Em h</a:t>
            </a:r>
            <a:r>
              <a:rPr lang="en-US" sz="2800">
                <a:latin typeface="Arial" charset="0"/>
              </a:rPr>
              <a:t>ãy n</a:t>
            </a:r>
            <a:r>
              <a:rPr lang="en-US" sz="2800">
                <a:solidFill>
                  <a:schemeClr val="accent2"/>
                </a:solidFill>
                <a:latin typeface="Arial" charset="0"/>
              </a:rPr>
              <a:t>êu quy t</a:t>
            </a:r>
            <a:r>
              <a:rPr lang="en-US" sz="2800">
                <a:latin typeface="Arial" charset="0"/>
              </a:rPr>
              <a:t>ắc chơi ?</a:t>
            </a:r>
            <a:r>
              <a:rPr lang="en-US" sz="2800" b="1">
                <a:latin typeface="Arial" charset="0"/>
              </a:rPr>
              <a:t> </a:t>
            </a:r>
            <a:endParaRPr lang="en-US" sz="2800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261137" name="Oval 17"/>
          <p:cNvSpPr>
            <a:spLocks noChangeArrowheads="1"/>
          </p:cNvSpPr>
          <p:nvPr/>
        </p:nvSpPr>
        <p:spPr bwMode="auto">
          <a:xfrm>
            <a:off x="1981200" y="3429000"/>
            <a:ext cx="457200" cy="381000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Arial" charset="0"/>
              </a:rPr>
              <a:t>1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33" grpId="0"/>
      <p:bldP spid="261135" grpId="0"/>
      <p:bldP spid="26113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71600"/>
            <a:ext cx="7848600" cy="1676400"/>
          </a:xfrm>
          <a:solidFill>
            <a:schemeClr val="bg1"/>
          </a:solidFill>
        </p:spPr>
        <p:txBody>
          <a:bodyPr/>
          <a:lstStyle/>
          <a:p>
            <a:pPr marL="812800" indent="-812800" algn="ctr" eaLnBrk="1" hangingPunct="1">
              <a:lnSpc>
                <a:spcPct val="90000"/>
              </a:lnSpc>
              <a:buFontTx/>
              <a:buNone/>
            </a:pPr>
            <a:r>
              <a:rPr lang="en-US" sz="4000" b="1" i="1" u="sng" smtClean="0">
                <a:latin typeface="Arial" charset="0"/>
              </a:rPr>
              <a:t>Bài 3 </a:t>
            </a:r>
            <a:r>
              <a:rPr lang="en-US" sz="4000" b="1" smtClean="0">
                <a:latin typeface="Arial" charset="0"/>
              </a:rPr>
              <a:t>:   </a:t>
            </a:r>
            <a:r>
              <a:rPr lang="en-US" sz="4000" b="1" smtClean="0">
                <a:solidFill>
                  <a:srgbClr val="FF0000"/>
                </a:solidFill>
                <a:latin typeface="Arial" charset="0"/>
              </a:rPr>
              <a:t>Trò ch</a:t>
            </a:r>
            <a:r>
              <a:rPr lang="vi-VN" sz="4000" b="1" smtClean="0">
                <a:solidFill>
                  <a:srgbClr val="FF0000"/>
                </a:solidFill>
                <a:latin typeface="Arial" charset="0"/>
              </a:rPr>
              <a:t>ơ</a:t>
            </a:r>
            <a:r>
              <a:rPr lang="en-US" sz="4000" b="1" smtClean="0">
                <a:solidFill>
                  <a:srgbClr val="FF0000"/>
                </a:solidFill>
                <a:latin typeface="Arial" charset="0"/>
              </a:rPr>
              <a:t>i Sticks</a:t>
            </a:r>
          </a:p>
          <a:p>
            <a:pPr marL="812800" indent="-812800" algn="ctr" eaLnBrk="1" hangingPunct="1">
              <a:lnSpc>
                <a:spcPct val="90000"/>
              </a:lnSpc>
              <a:buFontTx/>
              <a:buNone/>
            </a:pPr>
            <a:endParaRPr lang="en-US" b="1" smtClean="0">
              <a:solidFill>
                <a:srgbClr val="FF0000"/>
              </a:solidFill>
              <a:latin typeface="Arial" charset="0"/>
            </a:endParaRP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sz="2800" b="1" smtClean="0">
                <a:solidFill>
                  <a:srgbClr val="336600"/>
                </a:solidFill>
                <a:latin typeface="Arial" charset="0"/>
              </a:rPr>
              <a:t>	</a:t>
            </a:r>
            <a:r>
              <a:rPr lang="en-US" sz="2800" smtClean="0">
                <a:solidFill>
                  <a:srgbClr val="0000FF"/>
                </a:solidFill>
                <a:latin typeface="Arial" charset="0"/>
              </a:rPr>
              <a:t>1. KHỞI ĐỘNG TRÒ CH</a:t>
            </a:r>
            <a:r>
              <a:rPr lang="vi-VN" sz="2800" smtClean="0">
                <a:solidFill>
                  <a:srgbClr val="0000FF"/>
                </a:solidFill>
                <a:latin typeface="Arial" charset="0"/>
              </a:rPr>
              <a:t>Ơ</a:t>
            </a:r>
            <a:r>
              <a:rPr lang="en-US" sz="2800" smtClean="0">
                <a:solidFill>
                  <a:srgbClr val="0000FF"/>
                </a:solidFill>
                <a:latin typeface="Arial" charset="0"/>
              </a:rPr>
              <a:t>I</a:t>
            </a:r>
            <a:endParaRPr lang="en-US" sz="2800" smtClean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30069" name="Rectangle 21"/>
          <p:cNvSpPr>
            <a:spLocks noChangeArrowheads="1"/>
          </p:cNvSpPr>
          <p:nvPr/>
        </p:nvSpPr>
        <p:spPr bwMode="auto">
          <a:xfrm>
            <a:off x="990600" y="3429000"/>
            <a:ext cx="70866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12800" indent="-812800" eaLnBrk="1" hangingPunct="1">
              <a:spcBef>
                <a:spcPct val="20000"/>
              </a:spcBef>
            </a:pPr>
            <a:r>
              <a:rPr lang="en-US" sz="2800">
                <a:latin typeface="Arial" charset="0"/>
              </a:rPr>
              <a:t>Em hãy nêu quy luật khởi động một </a:t>
            </a:r>
          </a:p>
          <a:p>
            <a:pPr marL="812800" indent="-812800" eaLnBrk="1" hangingPunct="1">
              <a:spcBef>
                <a:spcPct val="20000"/>
              </a:spcBef>
            </a:pPr>
            <a:r>
              <a:rPr lang="en-US" sz="2800">
                <a:latin typeface="Arial" charset="0"/>
              </a:rPr>
              <a:t>chương trình  hoặc một trò chơi ?</a:t>
            </a:r>
            <a:endParaRPr lang="en-US" sz="2800">
              <a:solidFill>
                <a:srgbClr val="0000CC"/>
              </a:solidFill>
              <a:latin typeface="Arial" charset="0"/>
            </a:endParaRPr>
          </a:p>
        </p:txBody>
      </p:sp>
      <p:pic>
        <p:nvPicPr>
          <p:cNvPr id="130070" name="Picture 2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4495800"/>
            <a:ext cx="10668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71" name="Rectangle 23"/>
          <p:cNvSpPr>
            <a:spLocks noChangeArrowheads="1"/>
          </p:cNvSpPr>
          <p:nvPr/>
        </p:nvSpPr>
        <p:spPr bwMode="auto">
          <a:xfrm>
            <a:off x="1066800" y="4724400"/>
            <a:ext cx="6324600" cy="990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12800" indent="-812800" eaLnBrk="1" hangingPunct="1">
              <a:spcBef>
                <a:spcPct val="20000"/>
              </a:spcBef>
            </a:pPr>
            <a:r>
              <a:rPr lang="en-US" sz="2800" b="1">
                <a:solidFill>
                  <a:srgbClr val="0000FF"/>
                </a:solidFill>
                <a:latin typeface="Arial" charset="0"/>
              </a:rPr>
              <a:t>Nháy </a:t>
            </a:r>
            <a:r>
              <a:rPr lang="vi-VN" sz="2800" b="1">
                <a:solidFill>
                  <a:srgbClr val="0000FF"/>
                </a:solidFill>
                <a:latin typeface="Arial" charset="0"/>
              </a:rPr>
              <a:t>đ</a:t>
            </a:r>
            <a:r>
              <a:rPr lang="en-US" sz="2800" b="1">
                <a:solidFill>
                  <a:srgbClr val="0000FF"/>
                </a:solidFill>
                <a:latin typeface="Arial" charset="0"/>
              </a:rPr>
              <a:t>úp chuột lên biểu t</a:t>
            </a:r>
            <a:r>
              <a:rPr lang="vi-VN" sz="2800" b="1">
                <a:solidFill>
                  <a:srgbClr val="0000FF"/>
                </a:solidFill>
                <a:latin typeface="Arial" charset="0"/>
              </a:rPr>
              <a:t>ư</a:t>
            </a:r>
            <a:r>
              <a:rPr lang="en-US" sz="2800" b="1">
                <a:solidFill>
                  <a:srgbClr val="0000FF"/>
                </a:solidFill>
                <a:latin typeface="Arial" charset="0"/>
              </a:rPr>
              <a:t>ợng trò ch</a:t>
            </a:r>
            <a:r>
              <a:rPr lang="vi-VN" sz="2800" b="1">
                <a:solidFill>
                  <a:srgbClr val="0000FF"/>
                </a:solidFill>
                <a:latin typeface="Arial" charset="0"/>
              </a:rPr>
              <a:t>ơ</a:t>
            </a:r>
            <a:r>
              <a:rPr lang="en-US" sz="2800" b="1">
                <a:solidFill>
                  <a:srgbClr val="0000FF"/>
                </a:solidFill>
                <a:latin typeface="Arial" charset="0"/>
              </a:rPr>
              <a:t>i</a:t>
            </a:r>
            <a:r>
              <a:rPr lang="en-US" sz="2800" b="1">
                <a:solidFill>
                  <a:srgbClr val="0000FF"/>
                </a:solidFill>
              </a:rPr>
              <a:t> </a:t>
            </a:r>
            <a:endParaRPr lang="en-US" sz="2800" b="1">
              <a:solidFill>
                <a:srgbClr val="0000FF"/>
              </a:solidFill>
              <a:latin typeface=".VnArial NarrowH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0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0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0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696200" cy="32766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6600"/>
                </a:solidFill>
                <a:latin typeface="Arial" charset="0"/>
              </a:rPr>
              <a:t>Khi đưa con trỏ chuột vào các que </a:t>
            </a:r>
            <a:r>
              <a:rPr lang="en-US" b="1" smtClean="0">
                <a:solidFill>
                  <a:srgbClr val="0000FF"/>
                </a:solidFill>
                <a:latin typeface="Arial" charset="0"/>
              </a:rPr>
              <a:t>không bị que nào đè lên</a:t>
            </a:r>
            <a:r>
              <a:rPr lang="en-US" b="1" smtClean="0">
                <a:solidFill>
                  <a:srgbClr val="006600"/>
                </a:solidFill>
                <a:latin typeface="Arial" charset="0"/>
              </a:rPr>
              <a:t>, thì con trỏ chuột của chúng ta chuyển t</a:t>
            </a:r>
            <a:r>
              <a:rPr lang="en-US" b="1" smtClean="0">
                <a:solidFill>
                  <a:srgbClr val="336600"/>
                </a:solidFill>
                <a:latin typeface="Arial" charset="0"/>
              </a:rPr>
              <a:t>hàn</a:t>
            </a:r>
            <a:r>
              <a:rPr lang="en-US" b="1" smtClean="0">
                <a:solidFill>
                  <a:srgbClr val="006600"/>
                </a:solidFill>
                <a:latin typeface="Arial" charset="0"/>
              </a:rPr>
              <a:t>h hình gì ?</a:t>
            </a:r>
          </a:p>
          <a:p>
            <a:pPr eaLnBrk="1" hangingPunct="1"/>
            <a:r>
              <a:rPr lang="en-US" b="1" smtClean="0">
                <a:solidFill>
                  <a:srgbClr val="990000"/>
                </a:solidFill>
                <a:latin typeface="Arial" charset="0"/>
              </a:rPr>
              <a:t>Con trỏ chuột chỉ vào que trên cùng nó sẽ chuyển thành hình </a:t>
            </a:r>
            <a:r>
              <a:rPr lang="en-US" b="1" smtClean="0">
                <a:solidFill>
                  <a:schemeClr val="folHlink"/>
                </a:solidFill>
                <a:latin typeface="Arial" charset="0"/>
                <a:hlinkClick r:id="rId2" action="ppaction://hlinkfile"/>
              </a:rPr>
              <a:t>dấu cộng</a:t>
            </a:r>
            <a:endParaRPr lang="en-US" b="1" smtClean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2514600" y="304800"/>
            <a:ext cx="5029200" cy="1600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algn="l" eaLnBrk="1" hangingPunct="1"/>
            <a:r>
              <a:rPr lang="en-US" sz="4800" b="1" smtClean="0">
                <a:solidFill>
                  <a:srgbClr val="990000"/>
                </a:solidFill>
                <a:latin typeface="Arial" charset="0"/>
              </a:rPr>
              <a:t>2. Quy tắc chơi</a:t>
            </a:r>
          </a:p>
        </p:txBody>
      </p:sp>
      <p:pic>
        <p:nvPicPr>
          <p:cNvPr id="5124" name="Picture 5" descr="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14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7239000" cy="7620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algn="l" eaLnBrk="1" hangingPunct="1"/>
            <a:r>
              <a:rPr lang="en-US" sz="3600" b="1" smtClean="0">
                <a:solidFill>
                  <a:schemeClr val="folHlink"/>
                </a:solidFill>
                <a:latin typeface="Arial" charset="0"/>
              </a:rPr>
              <a:t>Nhiệm vụ của ng</a:t>
            </a:r>
            <a:r>
              <a:rPr lang="vi-VN" sz="3600" b="1" smtClean="0">
                <a:solidFill>
                  <a:schemeClr val="folHlink"/>
                </a:solidFill>
                <a:latin typeface="Arial" charset="0"/>
              </a:rPr>
              <a:t>ư</a:t>
            </a:r>
            <a:r>
              <a:rPr lang="en-US" sz="3600" b="1" smtClean="0">
                <a:solidFill>
                  <a:schemeClr val="folHlink"/>
                </a:solidFill>
                <a:latin typeface="Arial" charset="0"/>
              </a:rPr>
              <a:t>ời ch</a:t>
            </a:r>
            <a:r>
              <a:rPr lang="vi-VN" sz="3600" b="1" smtClean="0">
                <a:solidFill>
                  <a:schemeClr val="folHlink"/>
                </a:solidFill>
                <a:latin typeface="Arial" charset="0"/>
              </a:rPr>
              <a:t>ơ</a:t>
            </a:r>
            <a:r>
              <a:rPr lang="en-US" sz="3600" b="1" smtClean="0">
                <a:solidFill>
                  <a:schemeClr val="folHlink"/>
                </a:solidFill>
                <a:latin typeface="Arial" charset="0"/>
              </a:rPr>
              <a:t>I là gì 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5715000" cy="38100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smtClean="0">
                <a:latin typeface="Arial" charset="0"/>
              </a:rPr>
              <a:t>	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b="1" smtClean="0">
                <a:latin typeface="Arial" charset="0"/>
              </a:rPr>
              <a:t>	Nhiệm vụ của ng</a:t>
            </a:r>
            <a:r>
              <a:rPr lang="vi-VN" b="1" smtClean="0">
                <a:latin typeface="Arial" charset="0"/>
              </a:rPr>
              <a:t>ư</a:t>
            </a:r>
            <a:r>
              <a:rPr lang="en-US" b="1" smtClean="0">
                <a:latin typeface="Arial" charset="0"/>
              </a:rPr>
              <a:t>ời ch</a:t>
            </a:r>
            <a:r>
              <a:rPr lang="vi-VN" b="1" smtClean="0">
                <a:latin typeface="Arial" charset="0"/>
              </a:rPr>
              <a:t>ơ</a:t>
            </a:r>
            <a:r>
              <a:rPr lang="en-US" b="1" smtClean="0">
                <a:latin typeface="Arial" charset="0"/>
              </a:rPr>
              <a:t>i là nháy chuột nhanh và chính xác ở que trên cùng </a:t>
            </a:r>
            <a:r>
              <a:rPr lang="vi-VN" b="1" smtClean="0">
                <a:latin typeface="Arial" charset="0"/>
              </a:rPr>
              <a:t>đ</a:t>
            </a:r>
            <a:r>
              <a:rPr lang="en-US" b="1" smtClean="0">
                <a:latin typeface="Arial" charset="0"/>
              </a:rPr>
              <a:t>ể làm biến mất hết que.</a:t>
            </a:r>
            <a:r>
              <a:rPr lang="en-US" sz="2800" b="1" smtClean="0">
                <a:latin typeface="Arial" charset="0"/>
              </a:rPr>
              <a:t> </a:t>
            </a:r>
          </a:p>
        </p:txBody>
      </p:sp>
      <p:pic>
        <p:nvPicPr>
          <p:cNvPr id="6148" name="Picture 4" descr="Image73t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371600"/>
            <a:ext cx="2667000" cy="441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8" name="Picture 4" descr="thinker"/>
          <p:cNvPicPr>
            <a:picLocks noChangeAspect="1" noChangeArrowheads="1" noCrop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172200" y="2743200"/>
            <a:ext cx="2743200" cy="3124200"/>
          </a:xfrm>
        </p:spPr>
      </p:pic>
      <p:sp>
        <p:nvSpPr>
          <p:cNvPr id="144389" name="AutoShape 5"/>
          <p:cNvSpPr>
            <a:spLocks noChangeArrowheads="1"/>
          </p:cNvSpPr>
          <p:nvPr/>
        </p:nvSpPr>
        <p:spPr bwMode="auto">
          <a:xfrm>
            <a:off x="1524000" y="381000"/>
            <a:ext cx="4572000" cy="2286000"/>
          </a:xfrm>
          <a:prstGeom prst="cloudCallout">
            <a:avLst>
              <a:gd name="adj1" fmla="val 60694"/>
              <a:gd name="adj2" fmla="val 63889"/>
            </a:avLst>
          </a:prstGeom>
          <a:gradFill rotWithShape="1">
            <a:gsLst>
              <a:gs pos="0">
                <a:schemeClr val="bg1"/>
              </a:gs>
              <a:gs pos="100000">
                <a:srgbClr val="CCFFCC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2800" b="1">
                <a:latin typeface="Arial" charset="0"/>
              </a:rPr>
              <a:t>Vậy nếu em nháy chuột chậm thì làm sao ?</a:t>
            </a:r>
          </a:p>
        </p:txBody>
      </p:sp>
      <p:sp>
        <p:nvSpPr>
          <p:cNvPr id="144390" name="Rectangle 6"/>
          <p:cNvSpPr>
            <a:spLocks noChangeArrowheads="1"/>
          </p:cNvSpPr>
          <p:nvPr/>
        </p:nvSpPr>
        <p:spPr bwMode="auto">
          <a:xfrm>
            <a:off x="304800" y="3733800"/>
            <a:ext cx="6096000" cy="1600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3200" b="1">
                <a:latin typeface="Arial" charset="0"/>
              </a:rPr>
              <a:t>Nếu nháy chuột chậm số que sẽ nhiều thêm. Chứng tỏ em ch</a:t>
            </a:r>
            <a:r>
              <a:rPr lang="vi-VN" sz="3200" b="1">
                <a:latin typeface="Arial" charset="0"/>
              </a:rPr>
              <a:t>ư</a:t>
            </a:r>
            <a:r>
              <a:rPr lang="en-US" sz="3200" b="1">
                <a:latin typeface="Arial" charset="0"/>
              </a:rPr>
              <a:t>a sử dụng chuột thành thạo.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9" grpId="0" animBg="1"/>
      <p:bldP spid="14439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438400" y="2209800"/>
            <a:ext cx="5791200" cy="1558925"/>
          </a:xfrm>
          <a:solidFill>
            <a:schemeClr val="bg1"/>
          </a:solidFill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lang="en-US" sz="3300" b="1" smtClean="0"/>
              <a:t>Sau khi kết thúc lượt chơi  nếu em chọn </a:t>
            </a:r>
            <a:r>
              <a:rPr lang="en-US" sz="3300" b="1" smtClean="0">
                <a:solidFill>
                  <a:srgbClr val="0000FF"/>
                </a:solidFill>
              </a:rPr>
              <a:t>Yes</a:t>
            </a:r>
            <a:r>
              <a:rPr lang="en-US" sz="3300" b="1" smtClean="0"/>
              <a:t> thì sao</a:t>
            </a:r>
            <a:r>
              <a:rPr lang="en-US" sz="3300" b="1" smtClean="0">
                <a:latin typeface="Arial" charset="0"/>
              </a:rPr>
              <a:t> m</a:t>
            </a:r>
            <a:r>
              <a:rPr lang="en-US" sz="3300" b="1" smtClean="0"/>
              <a:t>à chọn </a:t>
            </a:r>
            <a:r>
              <a:rPr lang="en-US" sz="3300" b="1" smtClean="0">
                <a:solidFill>
                  <a:srgbClr val="0000FF"/>
                </a:solidFill>
              </a:rPr>
              <a:t>No</a:t>
            </a:r>
            <a:r>
              <a:rPr lang="en-US" sz="3300" b="1" smtClean="0"/>
              <a:t> thì sao ?</a:t>
            </a:r>
          </a:p>
        </p:txBody>
      </p:sp>
      <p:pic>
        <p:nvPicPr>
          <p:cNvPr id="145422" name="Picture 14" descr="hoi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750483">
            <a:off x="281782" y="715168"/>
            <a:ext cx="2438400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24" name="Text Box 16"/>
          <p:cNvSpPr txBox="1">
            <a:spLocks noChangeArrowheads="1"/>
          </p:cNvSpPr>
          <p:nvPr/>
        </p:nvSpPr>
        <p:spPr bwMode="auto">
          <a:xfrm>
            <a:off x="2438400" y="3657600"/>
            <a:ext cx="5638800" cy="355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endParaRPr lang="en-US" b="1"/>
          </a:p>
          <a:p>
            <a:pPr>
              <a:lnSpc>
                <a:spcPct val="150000"/>
              </a:lnSpc>
            </a:pPr>
            <a:r>
              <a:rPr lang="en-US" sz="3600" b="1">
                <a:solidFill>
                  <a:srgbClr val="0000FF"/>
                </a:solidFill>
                <a:latin typeface="Arial" charset="0"/>
              </a:rPr>
              <a:t>Chọn </a:t>
            </a:r>
            <a:r>
              <a:rPr lang="en-US" sz="3600" b="1">
                <a:latin typeface="Arial" charset="0"/>
              </a:rPr>
              <a:t>Yes</a:t>
            </a:r>
            <a:r>
              <a:rPr lang="en-US" sz="3600" b="1">
                <a:solidFill>
                  <a:srgbClr val="0000FF"/>
                </a:solidFill>
                <a:latin typeface="Arial" charset="0"/>
              </a:rPr>
              <a:t> </a:t>
            </a:r>
            <a:r>
              <a:rPr lang="vi-VN" sz="3600" b="1">
                <a:solidFill>
                  <a:srgbClr val="0000FF"/>
                </a:solidFill>
                <a:latin typeface="Arial" charset="0"/>
              </a:rPr>
              <a:t>đ</a:t>
            </a:r>
            <a:r>
              <a:rPr lang="en-US" sz="3600" b="1">
                <a:solidFill>
                  <a:srgbClr val="0000FF"/>
                </a:solidFill>
                <a:latin typeface="Arial" charset="0"/>
              </a:rPr>
              <a:t>ể tiếp tục ch</a:t>
            </a:r>
            <a:r>
              <a:rPr lang="vi-VN" sz="3600" b="1">
                <a:solidFill>
                  <a:srgbClr val="0000FF"/>
                </a:solidFill>
                <a:latin typeface="Arial" charset="0"/>
              </a:rPr>
              <a:t>ơ</a:t>
            </a:r>
            <a:r>
              <a:rPr lang="en-US" sz="3600" b="1">
                <a:solidFill>
                  <a:srgbClr val="0000FF"/>
                </a:solidFill>
                <a:latin typeface="Arial" charset="0"/>
              </a:rPr>
              <a:t>i.</a:t>
            </a:r>
          </a:p>
          <a:p>
            <a:pPr>
              <a:lnSpc>
                <a:spcPct val="150000"/>
              </a:lnSpc>
            </a:pPr>
            <a:r>
              <a:rPr lang="en-US" sz="3600" b="1">
                <a:solidFill>
                  <a:srgbClr val="0000FF"/>
                </a:solidFill>
                <a:latin typeface="Arial" charset="0"/>
              </a:rPr>
              <a:t>Chọn </a:t>
            </a:r>
            <a:r>
              <a:rPr lang="en-US" sz="3600" b="1">
                <a:latin typeface="Arial" charset="0"/>
              </a:rPr>
              <a:t>No</a:t>
            </a:r>
            <a:r>
              <a:rPr lang="en-US" sz="3600" b="1">
                <a:solidFill>
                  <a:srgbClr val="0000FF"/>
                </a:solidFill>
                <a:latin typeface="Arial" charset="0"/>
              </a:rPr>
              <a:t> </a:t>
            </a:r>
            <a:r>
              <a:rPr lang="vi-VN" sz="3600" b="1">
                <a:solidFill>
                  <a:srgbClr val="0000FF"/>
                </a:solidFill>
                <a:latin typeface="Arial" charset="0"/>
              </a:rPr>
              <a:t>đ</a:t>
            </a:r>
            <a:r>
              <a:rPr lang="en-US" sz="3600" b="1">
                <a:solidFill>
                  <a:srgbClr val="0000FF"/>
                </a:solidFill>
                <a:latin typeface="Arial" charset="0"/>
              </a:rPr>
              <a:t>ể thoát</a:t>
            </a:r>
          </a:p>
          <a:p>
            <a:pPr lvl="4"/>
            <a:endParaRPr lang="en-US" sz="3600">
              <a:solidFill>
                <a:srgbClr val="0000FF"/>
              </a:solidFill>
              <a:latin typeface=".VnTime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5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45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45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0"/>
            <a:ext cx="6870700" cy="914400"/>
          </a:xfrm>
        </p:spPr>
        <p:txBody>
          <a:bodyPr/>
          <a:lstStyle/>
          <a:p>
            <a:pPr eaLnBrk="1" hangingPunct="1"/>
            <a:r>
              <a:rPr lang="en-US" sz="5000" smtClean="0">
                <a:solidFill>
                  <a:srgbClr val="0000CC"/>
                </a:solidFill>
                <a:latin typeface="Arial" charset="0"/>
              </a:rPr>
              <a:t>Thực hành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696200" cy="3657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5000" smtClean="0">
                <a:latin typeface="Arial" charset="0"/>
              </a:rPr>
              <a:t>  Cô mời cả lớp khởi động phần mềm trò chơi và sử dụng chuột để chơi trò chơi  </a:t>
            </a:r>
          </a:p>
        </p:txBody>
      </p:sp>
      <p:pic>
        <p:nvPicPr>
          <p:cNvPr id="301061" name="Picture 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962400"/>
            <a:ext cx="10668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0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58" grpId="0"/>
      <p:bldP spid="30105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6794500" cy="914400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folHlink"/>
                </a:solidFill>
                <a:latin typeface="Arial" charset="0"/>
              </a:rPr>
              <a:t> CỦNG CỐ KIẾN THỨC </a:t>
            </a:r>
            <a:endParaRPr lang="en-US" smtClean="0">
              <a:latin typeface="Arial" charset="0"/>
            </a:endParaRPr>
          </a:p>
        </p:txBody>
      </p:sp>
      <p:sp>
        <p:nvSpPr>
          <p:cNvPr id="282636" name="Rectangle 12"/>
          <p:cNvSpPr>
            <a:spLocks noChangeArrowheads="1"/>
          </p:cNvSpPr>
          <p:nvPr/>
        </p:nvSpPr>
        <p:spPr bwMode="auto">
          <a:xfrm>
            <a:off x="914400" y="1219200"/>
            <a:ext cx="6934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87500" indent="-1587500" eaLnBrk="1" hangingPunct="1">
              <a:spcBef>
                <a:spcPct val="20000"/>
              </a:spcBef>
            </a:pPr>
            <a:r>
              <a:rPr lang="en-US" sz="3000" b="1">
                <a:solidFill>
                  <a:srgbClr val="990000"/>
                </a:solidFill>
                <a:latin typeface="Arial" charset="0"/>
              </a:rPr>
              <a:t>Câu 1. Biểu t</a:t>
            </a:r>
            <a:r>
              <a:rPr lang="vi-VN" sz="3000" b="1">
                <a:solidFill>
                  <a:srgbClr val="990000"/>
                </a:solidFill>
                <a:latin typeface="Arial" charset="0"/>
              </a:rPr>
              <a:t>ư</a:t>
            </a:r>
            <a:r>
              <a:rPr lang="en-US" sz="3000" b="1">
                <a:solidFill>
                  <a:srgbClr val="990000"/>
                </a:solidFill>
                <a:latin typeface="Arial" charset="0"/>
              </a:rPr>
              <a:t>ợng nào d</a:t>
            </a:r>
            <a:r>
              <a:rPr lang="vi-VN" sz="3000" b="1">
                <a:solidFill>
                  <a:srgbClr val="990000"/>
                </a:solidFill>
                <a:latin typeface="Arial" charset="0"/>
              </a:rPr>
              <a:t>ư</a:t>
            </a:r>
            <a:r>
              <a:rPr lang="en-US" sz="3000" b="1">
                <a:solidFill>
                  <a:srgbClr val="990000"/>
                </a:solidFill>
                <a:latin typeface="Arial" charset="0"/>
              </a:rPr>
              <a:t>ới </a:t>
            </a:r>
            <a:r>
              <a:rPr lang="vi-VN" sz="3000" b="1">
                <a:solidFill>
                  <a:srgbClr val="990000"/>
                </a:solidFill>
                <a:latin typeface="Arial" charset="0"/>
              </a:rPr>
              <a:t>đ</a:t>
            </a:r>
            <a:r>
              <a:rPr lang="en-US" sz="3000" b="1">
                <a:solidFill>
                  <a:srgbClr val="990000"/>
                </a:solidFill>
                <a:latin typeface="Arial" charset="0"/>
              </a:rPr>
              <a:t>ây là biểu t</a:t>
            </a:r>
            <a:r>
              <a:rPr lang="vi-VN" sz="3000" b="1">
                <a:solidFill>
                  <a:srgbClr val="990000"/>
                </a:solidFill>
                <a:latin typeface="Arial" charset="0"/>
              </a:rPr>
              <a:t>ư</a:t>
            </a:r>
            <a:r>
              <a:rPr lang="en-US" sz="3000" b="1">
                <a:solidFill>
                  <a:srgbClr val="990000"/>
                </a:solidFill>
                <a:latin typeface="Arial" charset="0"/>
              </a:rPr>
              <a:t>ợng của trò ch</a:t>
            </a:r>
            <a:r>
              <a:rPr lang="vi-VN" sz="3000" b="1">
                <a:solidFill>
                  <a:srgbClr val="990000"/>
                </a:solidFill>
                <a:latin typeface="Arial" charset="0"/>
              </a:rPr>
              <a:t>ơ</a:t>
            </a:r>
            <a:r>
              <a:rPr lang="en-US" sz="3000" b="1">
                <a:solidFill>
                  <a:srgbClr val="990000"/>
                </a:solidFill>
                <a:latin typeface="Arial" charset="0"/>
              </a:rPr>
              <a:t>i Stick ?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286000" y="2743200"/>
            <a:ext cx="4800600" cy="762000"/>
            <a:chOff x="1104" y="1728"/>
            <a:chExt cx="2544" cy="624"/>
          </a:xfrm>
        </p:grpSpPr>
        <p:pic>
          <p:nvPicPr>
            <p:cNvPr id="10248" name="Picture 1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56" y="1728"/>
              <a:ext cx="384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9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04" y="1728"/>
              <a:ext cx="432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0" name="Picture 1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64" y="1728"/>
              <a:ext cx="38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1" name="Rectangle 17"/>
            <p:cNvSpPr>
              <a:spLocks noChangeArrowheads="1"/>
            </p:cNvSpPr>
            <p:nvPr/>
          </p:nvSpPr>
          <p:spPr bwMode="auto">
            <a:xfrm>
              <a:off x="1248" y="2208"/>
              <a:ext cx="14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10252" name="Rectangle 18"/>
            <p:cNvSpPr>
              <a:spLocks noChangeArrowheads="1"/>
            </p:cNvSpPr>
            <p:nvPr/>
          </p:nvSpPr>
          <p:spPr bwMode="auto">
            <a:xfrm>
              <a:off x="2400" y="2208"/>
              <a:ext cx="14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10253" name="Rectangle 19"/>
            <p:cNvSpPr>
              <a:spLocks noChangeArrowheads="1"/>
            </p:cNvSpPr>
            <p:nvPr/>
          </p:nvSpPr>
          <p:spPr bwMode="auto">
            <a:xfrm>
              <a:off x="3408" y="2160"/>
              <a:ext cx="14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Arial" charset="0"/>
                </a:rPr>
                <a:t>3</a:t>
              </a:r>
            </a:p>
          </p:txBody>
        </p:sp>
      </p:grpSp>
      <p:sp>
        <p:nvSpPr>
          <p:cNvPr id="282646" name="Rectangle 22"/>
          <p:cNvSpPr>
            <a:spLocks noChangeArrowheads="1"/>
          </p:cNvSpPr>
          <p:nvPr/>
        </p:nvSpPr>
        <p:spPr bwMode="auto">
          <a:xfrm>
            <a:off x="1066800" y="3505200"/>
            <a:ext cx="7467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87500" indent="-1587500" eaLnBrk="1" hangingPunct="1">
              <a:spcBef>
                <a:spcPct val="20000"/>
              </a:spcBef>
            </a:pPr>
            <a:r>
              <a:rPr lang="en-US" sz="3000" b="1">
                <a:solidFill>
                  <a:srgbClr val="990000"/>
                </a:solidFill>
                <a:latin typeface="Arial" charset="0"/>
              </a:rPr>
              <a:t>Câu 2. Muốn  khởi </a:t>
            </a:r>
            <a:r>
              <a:rPr lang="vi-VN" sz="3000" b="1">
                <a:solidFill>
                  <a:srgbClr val="990000"/>
                </a:solidFill>
                <a:latin typeface="Arial" charset="0"/>
              </a:rPr>
              <a:t>đ</a:t>
            </a:r>
            <a:r>
              <a:rPr lang="en-US" sz="3000" b="1">
                <a:solidFill>
                  <a:srgbClr val="990000"/>
                </a:solidFill>
                <a:latin typeface="Arial" charset="0"/>
              </a:rPr>
              <a:t>ộng </a:t>
            </a:r>
            <a:r>
              <a:rPr lang="vi-VN" sz="3000" b="1">
                <a:solidFill>
                  <a:srgbClr val="990000"/>
                </a:solidFill>
                <a:latin typeface="Arial" charset="0"/>
              </a:rPr>
              <a:t>đư</a:t>
            </a:r>
            <a:r>
              <a:rPr lang="en-US" sz="3000" b="1">
                <a:solidFill>
                  <a:srgbClr val="990000"/>
                </a:solidFill>
                <a:latin typeface="Arial" charset="0"/>
              </a:rPr>
              <a:t>ợc trò ch</a:t>
            </a:r>
            <a:r>
              <a:rPr lang="vi-VN" sz="3000" b="1">
                <a:solidFill>
                  <a:srgbClr val="990000"/>
                </a:solidFill>
                <a:latin typeface="Arial" charset="0"/>
              </a:rPr>
              <a:t>ơ</a:t>
            </a:r>
            <a:r>
              <a:rPr lang="en-US" sz="3000" b="1">
                <a:solidFill>
                  <a:srgbClr val="990000"/>
                </a:solidFill>
                <a:latin typeface="Arial" charset="0"/>
              </a:rPr>
              <a:t>i Sticks</a:t>
            </a:r>
          </a:p>
          <a:p>
            <a:pPr marL="1587500" indent="-1587500" eaLnBrk="1" hangingPunct="1">
              <a:spcBef>
                <a:spcPct val="20000"/>
              </a:spcBef>
            </a:pPr>
            <a:r>
              <a:rPr lang="en-US" sz="2800" b="1">
                <a:solidFill>
                  <a:schemeClr val="folHlink"/>
                </a:solidFill>
                <a:latin typeface="Arial" charset="0"/>
              </a:rPr>
              <a:t>A. Nháy chuột lên biểu t</a:t>
            </a:r>
            <a:r>
              <a:rPr lang="vi-VN" sz="2800" b="1">
                <a:solidFill>
                  <a:schemeClr val="folHlink"/>
                </a:solidFill>
                <a:latin typeface="Arial" charset="0"/>
              </a:rPr>
              <a:t>ư</a:t>
            </a:r>
            <a:r>
              <a:rPr lang="en-US" sz="2800" b="1">
                <a:solidFill>
                  <a:schemeClr val="folHlink"/>
                </a:solidFill>
                <a:latin typeface="Arial" charset="0"/>
              </a:rPr>
              <a:t>ợng của trò ch</a:t>
            </a:r>
            <a:r>
              <a:rPr lang="vi-VN" sz="2800" b="1">
                <a:solidFill>
                  <a:schemeClr val="folHlink"/>
                </a:solidFill>
                <a:latin typeface="Arial" charset="0"/>
              </a:rPr>
              <a:t>ơ</a:t>
            </a:r>
            <a:r>
              <a:rPr lang="en-US" sz="2800" b="1">
                <a:solidFill>
                  <a:schemeClr val="folHlink"/>
                </a:solidFill>
                <a:latin typeface="Arial" charset="0"/>
              </a:rPr>
              <a:t>i</a:t>
            </a:r>
          </a:p>
          <a:p>
            <a:pPr marL="1587500" indent="-1587500" eaLnBrk="1" hangingPunct="1">
              <a:spcBef>
                <a:spcPct val="20000"/>
              </a:spcBef>
            </a:pPr>
            <a:r>
              <a:rPr lang="en-US" sz="2800" b="1">
                <a:solidFill>
                  <a:schemeClr val="folHlink"/>
                </a:solidFill>
                <a:latin typeface="Arial" charset="0"/>
              </a:rPr>
              <a:t>B. Nháy </a:t>
            </a:r>
            <a:r>
              <a:rPr lang="vi-VN" sz="2800" b="1">
                <a:solidFill>
                  <a:schemeClr val="folHlink"/>
                </a:solidFill>
                <a:latin typeface="Arial" charset="0"/>
              </a:rPr>
              <a:t>đ</a:t>
            </a:r>
            <a:r>
              <a:rPr lang="en-US" sz="2800" b="1">
                <a:solidFill>
                  <a:schemeClr val="folHlink"/>
                </a:solidFill>
                <a:latin typeface="Arial" charset="0"/>
              </a:rPr>
              <a:t>úp chuột lên biểu t</a:t>
            </a:r>
            <a:r>
              <a:rPr lang="vi-VN" sz="2800" b="1">
                <a:solidFill>
                  <a:schemeClr val="folHlink"/>
                </a:solidFill>
                <a:latin typeface="Arial" charset="0"/>
              </a:rPr>
              <a:t>ư</a:t>
            </a:r>
            <a:r>
              <a:rPr lang="en-US" sz="2800" b="1">
                <a:solidFill>
                  <a:schemeClr val="folHlink"/>
                </a:solidFill>
                <a:latin typeface="Arial" charset="0"/>
              </a:rPr>
              <a:t>ợng của trò ch</a:t>
            </a:r>
            <a:r>
              <a:rPr lang="vi-VN" sz="2800" b="1">
                <a:solidFill>
                  <a:schemeClr val="folHlink"/>
                </a:solidFill>
                <a:latin typeface="Arial" charset="0"/>
              </a:rPr>
              <a:t>ơ</a:t>
            </a:r>
            <a:r>
              <a:rPr lang="en-US" sz="2800" b="1">
                <a:solidFill>
                  <a:schemeClr val="folHlink"/>
                </a:solidFill>
                <a:latin typeface="Arial" charset="0"/>
              </a:rPr>
              <a:t>i</a:t>
            </a:r>
          </a:p>
          <a:p>
            <a:pPr marL="1587500" indent="-1587500" eaLnBrk="1" hangingPunct="1">
              <a:spcBef>
                <a:spcPct val="20000"/>
              </a:spcBef>
            </a:pPr>
            <a:r>
              <a:rPr lang="en-US" sz="2800" b="1">
                <a:solidFill>
                  <a:schemeClr val="folHlink"/>
                </a:solidFill>
                <a:latin typeface="Arial" charset="0"/>
              </a:rPr>
              <a:t>C. Ấn phím Enter trên bàn phím</a:t>
            </a:r>
          </a:p>
        </p:txBody>
      </p:sp>
      <p:sp>
        <p:nvSpPr>
          <p:cNvPr id="282650" name="Oval 26"/>
          <p:cNvSpPr>
            <a:spLocks noChangeArrowheads="1"/>
          </p:cNvSpPr>
          <p:nvPr/>
        </p:nvSpPr>
        <p:spPr bwMode="auto">
          <a:xfrm>
            <a:off x="6858000" y="2819400"/>
            <a:ext cx="3810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tx2"/>
                </a:solidFill>
                <a:latin typeface="Arial" charset="0"/>
              </a:rPr>
              <a:t>3</a:t>
            </a:r>
          </a:p>
        </p:txBody>
      </p:sp>
      <p:sp>
        <p:nvSpPr>
          <p:cNvPr id="282651" name="Oval 27"/>
          <p:cNvSpPr>
            <a:spLocks noChangeArrowheads="1"/>
          </p:cNvSpPr>
          <p:nvPr/>
        </p:nvSpPr>
        <p:spPr bwMode="auto">
          <a:xfrm>
            <a:off x="1066800" y="4648200"/>
            <a:ext cx="457200" cy="3810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tx2"/>
                </a:solidFill>
                <a:latin typeface="Arial" charset="0"/>
              </a:rPr>
              <a:t>B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2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282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2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28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36" grpId="0"/>
      <p:bldP spid="282646" grpId="0"/>
      <p:bldP spid="282650" grpId="0" animBg="1"/>
      <p:bldP spid="2826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2" name="Oval 4"/>
          <p:cNvSpPr>
            <a:spLocks noChangeArrowheads="1"/>
          </p:cNvSpPr>
          <p:nvPr/>
        </p:nvSpPr>
        <p:spPr bwMode="auto">
          <a:xfrm>
            <a:off x="5181600" y="2514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charset="0"/>
              </a:rPr>
              <a:t>A</a:t>
            </a:r>
          </a:p>
        </p:txBody>
      </p:sp>
      <p:pic>
        <p:nvPicPr>
          <p:cNvPr id="283656" name="Picture 8" descr="Picture 6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4019550"/>
            <a:ext cx="5105400" cy="2838450"/>
          </a:xfrm>
        </p:spPr>
      </p:pic>
      <p:sp>
        <p:nvSpPr>
          <p:cNvPr id="283659" name="AutoShape 11"/>
          <p:cNvSpPr>
            <a:spLocks noChangeArrowheads="1"/>
          </p:cNvSpPr>
          <p:nvPr/>
        </p:nvSpPr>
        <p:spPr bwMode="auto">
          <a:xfrm>
            <a:off x="0" y="-304800"/>
            <a:ext cx="5181600" cy="4343400"/>
          </a:xfrm>
          <a:prstGeom prst="irregularSeal1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3200" b="1">
              <a:solidFill>
                <a:srgbClr val="0000FF"/>
              </a:solidFill>
              <a:latin typeface="Arial" charset="0"/>
            </a:endParaRPr>
          </a:p>
          <a:p>
            <a:pPr algn="ctr"/>
            <a:r>
              <a:rPr lang="en-US" sz="2800" b="1">
                <a:solidFill>
                  <a:srgbClr val="0000FF"/>
                </a:solidFill>
                <a:latin typeface="Arial" charset="0"/>
              </a:rPr>
              <a:t>Phải nháy </a:t>
            </a:r>
          </a:p>
          <a:p>
            <a:pPr algn="ctr"/>
            <a:r>
              <a:rPr lang="en-US" sz="2800" b="1">
                <a:solidFill>
                  <a:srgbClr val="0000FF"/>
                </a:solidFill>
                <a:latin typeface="Arial" charset="0"/>
              </a:rPr>
              <a:t>Chuột thế nào </a:t>
            </a:r>
            <a:r>
              <a:rPr lang="vi-VN" sz="2800" b="1">
                <a:solidFill>
                  <a:srgbClr val="0000FF"/>
                </a:solidFill>
                <a:latin typeface="Arial" charset="0"/>
              </a:rPr>
              <a:t>đ</a:t>
            </a:r>
            <a:r>
              <a:rPr lang="en-US" sz="2800" b="1">
                <a:solidFill>
                  <a:srgbClr val="0000FF"/>
                </a:solidFill>
                <a:latin typeface="Arial" charset="0"/>
              </a:rPr>
              <a:t>ể </a:t>
            </a:r>
          </a:p>
          <a:p>
            <a:pPr algn="ctr"/>
            <a:r>
              <a:rPr lang="en-US" sz="2800" b="1">
                <a:solidFill>
                  <a:srgbClr val="0000FF"/>
                </a:solidFill>
                <a:latin typeface="Arial" charset="0"/>
              </a:rPr>
              <a:t>các que biến mất</a:t>
            </a:r>
          </a:p>
          <a:p>
            <a:pPr algn="ctr"/>
            <a:r>
              <a:rPr lang="en-US" sz="2800" b="1">
                <a:solidFill>
                  <a:srgbClr val="0000FF"/>
                </a:solidFill>
                <a:latin typeface="Arial" charset="0"/>
              </a:rPr>
              <a:t> hết trong thời gian</a:t>
            </a:r>
          </a:p>
          <a:p>
            <a:pPr algn="ctr"/>
            <a:r>
              <a:rPr lang="en-US" sz="2800" b="1">
                <a:solidFill>
                  <a:srgbClr val="0000FF"/>
                </a:solidFill>
                <a:latin typeface="Arial" charset="0"/>
              </a:rPr>
              <a:t> ngắn nhất?</a:t>
            </a:r>
          </a:p>
          <a:p>
            <a:pPr algn="ctr" eaLnBrk="1" hangingPunct="1"/>
            <a:endParaRPr lang="en-US" sz="3200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83661" name="Rectangle 13"/>
          <p:cNvSpPr>
            <a:spLocks noChangeArrowheads="1"/>
          </p:cNvSpPr>
          <p:nvPr/>
        </p:nvSpPr>
        <p:spPr bwMode="auto">
          <a:xfrm>
            <a:off x="4876800" y="2514600"/>
            <a:ext cx="3886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en-US" sz="2800" b="1">
                <a:latin typeface="Arial" charset="0"/>
              </a:rPr>
              <a:t>	A. Nháy chuột nhanh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800" b="1">
                <a:latin typeface="Arial" charset="0"/>
              </a:rPr>
              <a:t>	B. Nháy chuột chậm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800" b="1">
                <a:latin typeface="Arial" charset="0"/>
              </a:rPr>
              <a:t>	C. Nháy bình th</a:t>
            </a:r>
            <a:r>
              <a:rPr lang="vi-VN" sz="2800" b="1">
                <a:latin typeface="Arial" charset="0"/>
              </a:rPr>
              <a:t>ư</a:t>
            </a:r>
            <a:r>
              <a:rPr lang="en-US" sz="2800" b="1">
                <a:latin typeface="Arial" charset="0"/>
              </a:rPr>
              <a:t>ờng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83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283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283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"/>
                                        <p:tgtEl>
                                          <p:spTgt spid="283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28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2" grpId="0" animBg="1"/>
      <p:bldP spid="283659" grpId="0" animBg="1"/>
      <p:bldP spid="283661" grpId="0" build="p"/>
    </p:bld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3195</TotalTime>
  <Words>341</Words>
  <Application>Microsoft PowerPoint</Application>
  <PresentationFormat>On-screen Show (4:3)</PresentationFormat>
  <Paragraphs>56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Comic Sans MS</vt:lpstr>
      <vt:lpstr>Arial</vt:lpstr>
      <vt:lpstr>.VnArial NarrowH</vt:lpstr>
      <vt:lpstr>Wingdings</vt:lpstr>
      <vt:lpstr>.VnTime</vt:lpstr>
      <vt:lpstr>Crayons</vt:lpstr>
      <vt:lpstr>Kiểm tra bài cũ</vt:lpstr>
      <vt:lpstr>Slide 2</vt:lpstr>
      <vt:lpstr>2. Quy tắc chơi</vt:lpstr>
      <vt:lpstr>Nhiệm vụ của người chơI là gì ?</vt:lpstr>
      <vt:lpstr>Slide 5</vt:lpstr>
      <vt:lpstr>Slide 6</vt:lpstr>
      <vt:lpstr>Thực hành</vt:lpstr>
      <vt:lpstr> CỦNG CỐ KIẾN THỨC </vt:lpstr>
      <vt:lpstr>Slide 9</vt:lpstr>
    </vt:vector>
  </TitlesOfParts>
  <Company>Loi Van Pham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bai 29: Nguyen phan</dc:title>
  <dc:creator>Pham_Loi</dc:creator>
  <cp:lastModifiedBy>CSTeam</cp:lastModifiedBy>
  <cp:revision>120</cp:revision>
  <dcterms:created xsi:type="dcterms:W3CDTF">2006-10-23T21:44:30Z</dcterms:created>
  <dcterms:modified xsi:type="dcterms:W3CDTF">2016-06-29T10:25:19Z</dcterms:modified>
</cp:coreProperties>
</file>