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5" r:id="rId8"/>
    <p:sldId id="264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imgSz="1024x768" encoding="windows-1252"/>
  <p:clrMru>
    <a:srgbClr val="008080"/>
    <a:srgbClr val="33CCCC"/>
    <a:srgbClr val="3333FF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795673-06A2-48C0-B354-7CF06DAA72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7863D-7CD4-4C64-905C-ECBFE5C3BC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EEA4F-78AB-41F5-8053-30DD39527F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3B36E-DB1E-46AF-84FA-CDB56CDC5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817A00-5E63-442C-8403-B088D7860C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0A7A4-46D1-483F-AB1C-7E19FA3F6B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44865-85D3-417F-8B81-44ED82C366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60EFC-49C0-43AB-80A3-7E112F4669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1EEB0-2646-4F98-ACCB-6ACBF3678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2D626-BAD3-43CE-A861-D7DDDF1187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43089-FBD9-4D73-8A9E-C2EAEE238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A2E1DE5-9294-46FD-878E-9218C54FF4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file:///C:\WINDOWS\system32\mspaint.ex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file:///C:\WINDOWS\system32\mspaint.ex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file:///C:\WINDOWS\system32\mspaint.ex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file:///C:\WINDOWS\system32\mspaint.ex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file:///C:\WINDOWS\system32\mspaint.ex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file:///C:\WINDOWS\system32\mspaint.ex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1219200"/>
            <a:ext cx="7848600" cy="495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333FF"/>
                </a:solidFill>
              </a:rPr>
              <a:t>Kiểm tra bài cũ</a:t>
            </a:r>
          </a:p>
          <a:p>
            <a:pPr algn="l" eaLnBrk="1" hangingPunct="1"/>
            <a:r>
              <a:rPr lang="en-US" smtClean="0"/>
              <a:t> Tô màu như hình vẽ dưới đây bằng màu nền</a:t>
            </a:r>
          </a:p>
          <a:p>
            <a:pPr algn="l"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sp>
        <p:nvSpPr>
          <p:cNvPr id="2053" name="Oval 5"/>
          <p:cNvSpPr>
            <a:spLocks noChangeArrowheads="1"/>
          </p:cNvSpPr>
          <p:nvPr/>
        </p:nvSpPr>
        <p:spPr bwMode="auto">
          <a:xfrm>
            <a:off x="381000" y="3048000"/>
            <a:ext cx="3200400" cy="1981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638800" y="2895600"/>
            <a:ext cx="2895600" cy="2133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1295400" y="5486400"/>
            <a:ext cx="2133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Hình 1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6400800" y="5410200"/>
            <a:ext cx="2133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Hình 2</a:t>
            </a:r>
          </a:p>
        </p:txBody>
      </p:sp>
      <p:sp>
        <p:nvSpPr>
          <p:cNvPr id="2" name="AutoShape 9">
            <a:hlinkClick r:id="rId2" action="ppaction://program" highlightClick="1"/>
          </p:cNvPr>
          <p:cNvSpPr>
            <a:spLocks noChangeArrowheads="1"/>
          </p:cNvSpPr>
          <p:nvPr/>
        </p:nvSpPr>
        <p:spPr bwMode="auto">
          <a:xfrm>
            <a:off x="8686800" y="6400800"/>
            <a:ext cx="457200" cy="4572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4" grpId="0" animBg="1"/>
      <p:bldP spid="2055" grpId="0"/>
      <p:bldP spid="205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WordArt 8"/>
          <p:cNvSpPr>
            <a:spLocks noChangeArrowheads="1" noChangeShapeType="1" noTextEdit="1"/>
          </p:cNvSpPr>
          <p:nvPr/>
        </p:nvSpPr>
        <p:spPr bwMode="auto">
          <a:xfrm>
            <a:off x="838200" y="990600"/>
            <a:ext cx="6934200" cy="1752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Bài 3: Vẽ đoạn thẳng</a:t>
            </a:r>
            <a:endParaRPr lang="en-US" sz="3600" kern="1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0"/>
            <a:ext cx="6400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838200" y="2590800"/>
            <a:ext cx="13716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0" y="1066800"/>
            <a:ext cx="1905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3333FF"/>
                </a:solidFill>
              </a:rPr>
              <a:t>Công cụ  đường thẳng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  <p:bldP spid="410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0"/>
            <a:ext cx="8610600" cy="685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Line 5"/>
          <p:cNvSpPr>
            <a:spLocks noChangeShapeType="1"/>
          </p:cNvSpPr>
          <p:nvPr/>
        </p:nvSpPr>
        <p:spPr bwMode="auto">
          <a:xfrm>
            <a:off x="3200400" y="1219200"/>
            <a:ext cx="2362200" cy="175260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133600" y="2971800"/>
            <a:ext cx="30480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-"/>
            </a:pPr>
            <a:r>
              <a:rPr lang="en-US" sz="2800"/>
              <a:t> Đường thẳng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800"/>
              <a:t> Màu xanh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800"/>
              <a:t> Nét dày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3"/>
          <p:cNvSpPr>
            <a:spLocks noChangeArrowheads="1" noChangeShapeType="1" noTextEdit="1"/>
          </p:cNvSpPr>
          <p:nvPr/>
        </p:nvSpPr>
        <p:spPr bwMode="auto">
          <a:xfrm>
            <a:off x="1219200" y="990600"/>
            <a:ext cx="65532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Bài 3: Vẽ đoạn thẳng</a:t>
            </a:r>
            <a:endParaRPr lang="en-US" sz="3600" kern="1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762000" y="2286000"/>
            <a:ext cx="4800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3333FF"/>
                </a:solidFill>
              </a:rPr>
              <a:t>** Các bước thực hiện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3200"/>
              <a:t> Chọn công cụ 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3200"/>
              <a:t> Chọn màu vẽ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3200"/>
              <a:t> Chọn nét vẽ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3200"/>
              <a:t> Kéo thả chuột từ điểm bắt  đầu đến điểm kết thúc</a:t>
            </a:r>
            <a:endParaRPr lang="en-US" sz="3200">
              <a:solidFill>
                <a:srgbClr val="3333FF"/>
              </a:solidFill>
            </a:endParaRPr>
          </a:p>
        </p:txBody>
      </p:sp>
      <p:sp>
        <p:nvSpPr>
          <p:cNvPr id="6148" name="AutoShape 5">
            <a:hlinkClick r:id="rId2" action="ppaction://program" highlightClick="1"/>
          </p:cNvPr>
          <p:cNvSpPr>
            <a:spLocks noChangeArrowheads="1"/>
          </p:cNvSpPr>
          <p:nvPr/>
        </p:nvSpPr>
        <p:spPr bwMode="auto">
          <a:xfrm>
            <a:off x="8686800" y="6400800"/>
            <a:ext cx="457200" cy="4572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3648075" y="3155950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3733800" y="32004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3789363"/>
            <a:ext cx="289560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44875" y="4187825"/>
            <a:ext cx="10001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nimBg="1"/>
      <p:bldP spid="71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3"/>
          <p:cNvSpPr>
            <a:spLocks noChangeArrowheads="1" noChangeShapeType="1" noTextEdit="1"/>
          </p:cNvSpPr>
          <p:nvPr/>
        </p:nvSpPr>
        <p:spPr bwMode="auto">
          <a:xfrm>
            <a:off x="838200" y="990600"/>
            <a:ext cx="6934200" cy="1752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Bài 3: Vẽ đoạn thẳng</a:t>
            </a:r>
            <a:endParaRPr lang="en-US" sz="3600" kern="1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171" name="Line 4"/>
          <p:cNvSpPr>
            <a:spLocks noChangeShapeType="1"/>
          </p:cNvSpPr>
          <p:nvPr/>
        </p:nvSpPr>
        <p:spPr bwMode="auto">
          <a:xfrm>
            <a:off x="1752600" y="3505200"/>
            <a:ext cx="35814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2" name="Line 5"/>
          <p:cNvSpPr>
            <a:spLocks noChangeShapeType="1"/>
          </p:cNvSpPr>
          <p:nvPr/>
        </p:nvSpPr>
        <p:spPr bwMode="auto">
          <a:xfrm>
            <a:off x="3429000" y="3962400"/>
            <a:ext cx="0" cy="2667000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3" name="AutoShape 6">
            <a:hlinkClick r:id="rId2" action="ppaction://program" highlightClick="1"/>
          </p:cNvPr>
          <p:cNvSpPr>
            <a:spLocks noChangeArrowheads="1"/>
          </p:cNvSpPr>
          <p:nvPr/>
        </p:nvSpPr>
        <p:spPr bwMode="auto">
          <a:xfrm>
            <a:off x="8686800" y="6400800"/>
            <a:ext cx="457200" cy="4572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3"/>
          <p:cNvSpPr>
            <a:spLocks noChangeArrowheads="1" noChangeShapeType="1" noTextEdit="1"/>
          </p:cNvSpPr>
          <p:nvPr/>
        </p:nvSpPr>
        <p:spPr bwMode="auto">
          <a:xfrm>
            <a:off x="1219200" y="990600"/>
            <a:ext cx="65532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Bài 3: Vẽ đoạn thẳng</a:t>
            </a:r>
            <a:endParaRPr lang="en-US" sz="3600" kern="1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762000" y="2286000"/>
            <a:ext cx="7467600" cy="448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3333FF"/>
                </a:solidFill>
              </a:rPr>
              <a:t>* Các bước thực hiện</a:t>
            </a:r>
          </a:p>
          <a:p>
            <a:pPr>
              <a:spcBef>
                <a:spcPct val="50000"/>
              </a:spcBef>
            </a:pPr>
            <a:r>
              <a:rPr lang="en-US" sz="3200"/>
              <a:t>*</a:t>
            </a:r>
            <a:r>
              <a:rPr lang="en-US" sz="3200" u="sng"/>
              <a:t>Chú ý</a:t>
            </a:r>
            <a:r>
              <a:rPr lang="en-US" sz="3200"/>
              <a:t>: Muốn vẽ đoạn thẳng nằm ngang hoặc thẳng đứng, em nhấn giữ phím </a:t>
            </a:r>
            <a:r>
              <a:rPr lang="en-US" sz="3200">
                <a:solidFill>
                  <a:srgbClr val="3333FF"/>
                </a:solidFill>
              </a:rPr>
              <a:t>Shift</a:t>
            </a:r>
            <a:r>
              <a:rPr lang="en-US" sz="3200"/>
              <a:t> trong khi kéo thả chuột</a:t>
            </a:r>
          </a:p>
          <a:p>
            <a:pPr>
              <a:spcBef>
                <a:spcPct val="50000"/>
              </a:spcBef>
            </a:pPr>
            <a:endParaRPr lang="en-US" sz="3200"/>
          </a:p>
          <a:p>
            <a:pPr>
              <a:spcBef>
                <a:spcPct val="50000"/>
              </a:spcBef>
              <a:buFontTx/>
              <a:buChar char="-"/>
            </a:pPr>
            <a:endParaRPr lang="en-US" sz="3200"/>
          </a:p>
          <a:p>
            <a:pPr>
              <a:spcBef>
                <a:spcPct val="50000"/>
              </a:spcBef>
            </a:pPr>
            <a:endParaRPr lang="en-US" sz="3200">
              <a:solidFill>
                <a:srgbClr val="3333FF"/>
              </a:solidFill>
            </a:endParaRPr>
          </a:p>
        </p:txBody>
      </p:sp>
      <p:sp>
        <p:nvSpPr>
          <p:cNvPr id="8196" name="AutoShape 5">
            <a:hlinkClick r:id="rId2" action="ppaction://program" highlightClick="1"/>
          </p:cNvPr>
          <p:cNvSpPr>
            <a:spLocks noChangeArrowheads="1"/>
          </p:cNvSpPr>
          <p:nvPr/>
        </p:nvSpPr>
        <p:spPr bwMode="auto">
          <a:xfrm>
            <a:off x="8686800" y="6400800"/>
            <a:ext cx="457200" cy="4572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4000" u="sng" smtClean="0">
                <a:solidFill>
                  <a:srgbClr val="3333FF"/>
                </a:solidFill>
              </a:rPr>
              <a:t>THỰC HÀNH</a:t>
            </a:r>
          </a:p>
          <a:p>
            <a:pPr eaLnBrk="1" hangingPunct="1">
              <a:buFontTx/>
              <a:buNone/>
            </a:pPr>
            <a:r>
              <a:rPr lang="en-US" sz="4000" smtClean="0"/>
              <a:t>Dùng công cụ đường thẳng       vẽ hình theo mẫu sau:</a:t>
            </a:r>
          </a:p>
          <a:p>
            <a:pPr eaLnBrk="1" hangingPunct="1">
              <a:buFontTx/>
              <a:buNone/>
            </a:pPr>
            <a:endParaRPr lang="en-US" sz="4000" smtClean="0"/>
          </a:p>
          <a:p>
            <a:pPr eaLnBrk="1" hangingPunct="1">
              <a:buFontTx/>
              <a:buNone/>
            </a:pPr>
            <a:endParaRPr lang="en-US" sz="4000" smtClean="0"/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6315075" y="1403350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Line 5"/>
          <p:cNvSpPr>
            <a:spLocks noChangeShapeType="1"/>
          </p:cNvSpPr>
          <p:nvPr/>
        </p:nvSpPr>
        <p:spPr bwMode="auto">
          <a:xfrm>
            <a:off x="6400800" y="14478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1" name="AutoShape 7"/>
          <p:cNvSpPr>
            <a:spLocks noChangeArrowheads="1"/>
          </p:cNvSpPr>
          <p:nvPr/>
        </p:nvSpPr>
        <p:spPr bwMode="auto">
          <a:xfrm>
            <a:off x="5715000" y="2133600"/>
            <a:ext cx="2667000" cy="2209800"/>
          </a:xfrm>
          <a:prstGeom prst="flowChartExtract">
            <a:avLst/>
          </a:prstGeom>
          <a:solidFill>
            <a:schemeClr val="bg1"/>
          </a:solidFill>
          <a:ln w="76200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533400" y="2438400"/>
            <a:ext cx="46482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u="sng"/>
              <a:t>Hướng dẫn</a:t>
            </a:r>
            <a:r>
              <a:rPr lang="en-US" sz="2800"/>
              <a:t>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800">
                <a:solidFill>
                  <a:srgbClr val="008080"/>
                </a:solidFill>
              </a:rPr>
              <a:t> Chọn công cụ đường thẳng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800">
                <a:solidFill>
                  <a:srgbClr val="008080"/>
                </a:solidFill>
              </a:rPr>
              <a:t> Chọn màu vẽ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800">
                <a:solidFill>
                  <a:srgbClr val="008080"/>
                </a:solidFill>
              </a:rPr>
              <a:t> Vẽ 3 đoạn thẳng nối với nhau</a:t>
            </a:r>
          </a:p>
          <a:p>
            <a:pPr>
              <a:spcBef>
                <a:spcPct val="50000"/>
              </a:spcBef>
            </a:pPr>
            <a:endParaRPr lang="en-US" sz="2800">
              <a:solidFill>
                <a:srgbClr val="008080"/>
              </a:solidFill>
            </a:endParaRPr>
          </a:p>
        </p:txBody>
      </p:sp>
      <p:sp>
        <p:nvSpPr>
          <p:cNvPr id="9223" name="AutoShape 9">
            <a:hlinkClick r:id="rId2" action="ppaction://program" highlightClick="1"/>
          </p:cNvPr>
          <p:cNvSpPr>
            <a:spLocks noChangeArrowheads="1"/>
          </p:cNvSpPr>
          <p:nvPr/>
        </p:nvSpPr>
        <p:spPr bwMode="auto">
          <a:xfrm>
            <a:off x="8686800" y="6400800"/>
            <a:ext cx="457200" cy="4572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22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22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4000" u="sng" smtClean="0">
                <a:solidFill>
                  <a:srgbClr val="3333FF"/>
                </a:solidFill>
              </a:rPr>
              <a:t>THỰC HÀNH</a:t>
            </a:r>
          </a:p>
          <a:p>
            <a:pPr eaLnBrk="1" hangingPunct="1">
              <a:buFontTx/>
              <a:buNone/>
            </a:pPr>
            <a:r>
              <a:rPr lang="en-US" sz="4000" smtClean="0"/>
              <a:t>Dùng công cụ đường thẳng       vẽ hình theo mẫu sau:</a:t>
            </a:r>
          </a:p>
          <a:p>
            <a:pPr eaLnBrk="1" hangingPunct="1">
              <a:buFontTx/>
              <a:buNone/>
            </a:pPr>
            <a:endParaRPr lang="en-US" sz="4000" smtClean="0"/>
          </a:p>
          <a:p>
            <a:pPr eaLnBrk="1" hangingPunct="1">
              <a:buFontTx/>
              <a:buNone/>
            </a:pPr>
            <a:endParaRPr lang="en-US" sz="4000" smtClean="0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6315075" y="1403350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6400800" y="14478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533400" y="2438400"/>
            <a:ext cx="46482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u="sng"/>
              <a:t>Hướng dẫn</a:t>
            </a:r>
            <a:r>
              <a:rPr lang="en-US" sz="2800"/>
              <a:t>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800">
                <a:solidFill>
                  <a:srgbClr val="008080"/>
                </a:solidFill>
              </a:rPr>
              <a:t> Chọn công cụ đường thẳng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800">
                <a:solidFill>
                  <a:srgbClr val="008080"/>
                </a:solidFill>
              </a:rPr>
              <a:t>Chọn màu vẽ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800">
                <a:solidFill>
                  <a:srgbClr val="008080"/>
                </a:solidFill>
              </a:rPr>
              <a:t> Vẽ 2 chân thang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800">
                <a:solidFill>
                  <a:srgbClr val="008080"/>
                </a:solidFill>
              </a:rPr>
              <a:t> Vẽ các đoạn thẳng giữa 2 chân thang</a:t>
            </a:r>
          </a:p>
          <a:p>
            <a:pPr>
              <a:spcBef>
                <a:spcPct val="50000"/>
              </a:spcBef>
            </a:pPr>
            <a:endParaRPr lang="en-US" sz="2800">
              <a:solidFill>
                <a:srgbClr val="008080"/>
              </a:solidFill>
            </a:endParaRPr>
          </a:p>
        </p:txBody>
      </p:sp>
      <p:sp>
        <p:nvSpPr>
          <p:cNvPr id="10246" name="AutoShape 7">
            <a:hlinkClick r:id="rId2" action="ppaction://program" highlightClick="1"/>
          </p:cNvPr>
          <p:cNvSpPr>
            <a:spLocks noChangeArrowheads="1"/>
          </p:cNvSpPr>
          <p:nvPr/>
        </p:nvSpPr>
        <p:spPr bwMode="auto">
          <a:xfrm>
            <a:off x="8686800" y="6400800"/>
            <a:ext cx="457200" cy="4572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Line 8"/>
          <p:cNvSpPr>
            <a:spLocks noChangeShapeType="1"/>
          </p:cNvSpPr>
          <p:nvPr/>
        </p:nvSpPr>
        <p:spPr bwMode="auto">
          <a:xfrm flipH="1">
            <a:off x="6019800" y="2590800"/>
            <a:ext cx="533400" cy="2819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8" name="Line 9"/>
          <p:cNvSpPr>
            <a:spLocks noChangeShapeType="1"/>
          </p:cNvSpPr>
          <p:nvPr/>
        </p:nvSpPr>
        <p:spPr bwMode="auto">
          <a:xfrm>
            <a:off x="7010400" y="2590800"/>
            <a:ext cx="533400" cy="2819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9" name="Line 10"/>
          <p:cNvSpPr>
            <a:spLocks noChangeShapeType="1"/>
          </p:cNvSpPr>
          <p:nvPr/>
        </p:nvSpPr>
        <p:spPr bwMode="auto">
          <a:xfrm>
            <a:off x="6477000" y="3124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0" name="Line 11"/>
          <p:cNvSpPr>
            <a:spLocks noChangeShapeType="1"/>
          </p:cNvSpPr>
          <p:nvPr/>
        </p:nvSpPr>
        <p:spPr bwMode="auto">
          <a:xfrm>
            <a:off x="6346825" y="3581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1" name="Line 12"/>
          <p:cNvSpPr>
            <a:spLocks noChangeShapeType="1"/>
          </p:cNvSpPr>
          <p:nvPr/>
        </p:nvSpPr>
        <p:spPr bwMode="auto">
          <a:xfrm>
            <a:off x="6248400" y="41910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2" name="Line 13"/>
          <p:cNvSpPr>
            <a:spLocks noChangeShapeType="1"/>
          </p:cNvSpPr>
          <p:nvPr/>
        </p:nvSpPr>
        <p:spPr bwMode="auto">
          <a:xfrm>
            <a:off x="6096000" y="4876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3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3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3886200" y="3962400"/>
            <a:ext cx="914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04800"/>
            <a:ext cx="8229600" cy="6126163"/>
          </a:xfrm>
        </p:spPr>
        <p:txBody>
          <a:bodyPr/>
          <a:lstStyle/>
          <a:p>
            <a:pPr marL="609600" indent="-609600" algn="ctr" eaLnBrk="1" hangingPunct="1">
              <a:buFontTx/>
              <a:buNone/>
            </a:pPr>
            <a:r>
              <a:rPr lang="en-US" sz="4000" u="sng" smtClean="0">
                <a:solidFill>
                  <a:srgbClr val="FF3300"/>
                </a:solidFill>
              </a:rPr>
              <a:t>Củng cố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4000" smtClean="0">
                <a:solidFill>
                  <a:srgbClr val="FF3300"/>
                </a:solidFill>
              </a:rPr>
              <a:t>Hãy chỉ ra công cụ vẽ đường thẳng</a:t>
            </a:r>
          </a:p>
          <a:p>
            <a:pPr marL="609600" indent="-609600" eaLnBrk="1" hangingPunct="1">
              <a:buFontTx/>
              <a:buNone/>
            </a:pPr>
            <a:r>
              <a:rPr lang="en-US" sz="4000" smtClean="0"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886200" y="2133600"/>
            <a:ext cx="914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Oval 5"/>
          <p:cNvSpPr>
            <a:spLocks noChangeArrowheads="1"/>
          </p:cNvSpPr>
          <p:nvPr/>
        </p:nvSpPr>
        <p:spPr bwMode="auto">
          <a:xfrm>
            <a:off x="3797300" y="2968625"/>
            <a:ext cx="1066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4105275" y="4038600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3873500" y="4911725"/>
            <a:ext cx="990600" cy="5334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Oval 9"/>
          <p:cNvSpPr>
            <a:spLocks noChangeArrowheads="1"/>
          </p:cNvSpPr>
          <p:nvPr/>
        </p:nvSpPr>
        <p:spPr bwMode="auto">
          <a:xfrm>
            <a:off x="1066800" y="2209800"/>
            <a:ext cx="838200" cy="533400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3200"/>
              <a:t>A</a:t>
            </a:r>
          </a:p>
        </p:txBody>
      </p:sp>
      <p:sp>
        <p:nvSpPr>
          <p:cNvPr id="16394" name="Oval 10"/>
          <p:cNvSpPr>
            <a:spLocks noChangeArrowheads="1"/>
          </p:cNvSpPr>
          <p:nvPr/>
        </p:nvSpPr>
        <p:spPr bwMode="auto">
          <a:xfrm>
            <a:off x="1044575" y="3155950"/>
            <a:ext cx="838200" cy="533400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3200"/>
              <a:t>B</a:t>
            </a:r>
          </a:p>
        </p:txBody>
      </p:sp>
      <p:sp>
        <p:nvSpPr>
          <p:cNvPr id="16395" name="Oval 11"/>
          <p:cNvSpPr>
            <a:spLocks noChangeArrowheads="1"/>
          </p:cNvSpPr>
          <p:nvPr/>
        </p:nvSpPr>
        <p:spPr bwMode="auto">
          <a:xfrm>
            <a:off x="990600" y="4114800"/>
            <a:ext cx="838200" cy="533400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3200"/>
              <a:t>C</a:t>
            </a:r>
          </a:p>
        </p:txBody>
      </p:sp>
      <p:sp>
        <p:nvSpPr>
          <p:cNvPr id="16396" name="Oval 12"/>
          <p:cNvSpPr>
            <a:spLocks noChangeArrowheads="1"/>
          </p:cNvSpPr>
          <p:nvPr/>
        </p:nvSpPr>
        <p:spPr bwMode="auto">
          <a:xfrm>
            <a:off x="1000125" y="5105400"/>
            <a:ext cx="838200" cy="533400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3200"/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40" dur="250" autoRev="1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" dur="250" autoRev="1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250" autoRev="1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 animBg="1"/>
      <p:bldP spid="16388" grpId="0" animBg="1"/>
      <p:bldP spid="16389" grpId="0" animBg="1"/>
      <p:bldP spid="16390" grpId="0" animBg="1"/>
      <p:bldP spid="16392" grpId="0" animBg="1"/>
      <p:bldP spid="16393" grpId="0" animBg="1"/>
      <p:bldP spid="16394" grpId="0" animBg="1"/>
      <p:bldP spid="16395" grpId="0" animBg="1"/>
      <p:bldP spid="16395" grpId="1" animBg="1"/>
      <p:bldP spid="1639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04800"/>
            <a:ext cx="9144000" cy="6126163"/>
          </a:xfrm>
        </p:spPr>
        <p:txBody>
          <a:bodyPr/>
          <a:lstStyle/>
          <a:p>
            <a:pPr marL="609600" indent="-609600" algn="ctr" eaLnBrk="1" hangingPunct="1">
              <a:buFontTx/>
              <a:buNone/>
            </a:pPr>
            <a:r>
              <a:rPr lang="en-US" sz="4000" u="sng" smtClean="0">
                <a:solidFill>
                  <a:srgbClr val="FF3300"/>
                </a:solidFill>
              </a:rPr>
              <a:t>Củng cố</a:t>
            </a:r>
          </a:p>
          <a:p>
            <a:pPr marL="609600" indent="-609600" eaLnBrk="1" hangingPunct="1">
              <a:buFontTx/>
              <a:buNone/>
            </a:pPr>
            <a:r>
              <a:rPr lang="en-US" sz="4000" smtClean="0">
                <a:solidFill>
                  <a:srgbClr val="FF3300"/>
                </a:solidFill>
              </a:rPr>
              <a:t>2. </a:t>
            </a:r>
            <a:r>
              <a:rPr lang="en-US" smtClean="0"/>
              <a:t>Để vẽ đoạn thẳng nằm ngang hoặc thẳng đứng, trong khi kéo thả chuột em nhấn giữ phím ?</a:t>
            </a:r>
          </a:p>
          <a:p>
            <a:pPr marL="609600" indent="-609600" eaLnBrk="1" hangingPunct="1">
              <a:buFontTx/>
              <a:buNone/>
            </a:pPr>
            <a:endParaRPr lang="en-US" sz="4000" smtClean="0">
              <a:solidFill>
                <a:srgbClr val="FF3300"/>
              </a:solidFill>
            </a:endParaRPr>
          </a:p>
        </p:txBody>
      </p:sp>
      <p:sp>
        <p:nvSpPr>
          <p:cNvPr id="18440" name="Oval 8"/>
          <p:cNvSpPr>
            <a:spLocks noChangeArrowheads="1"/>
          </p:cNvSpPr>
          <p:nvPr/>
        </p:nvSpPr>
        <p:spPr bwMode="auto">
          <a:xfrm>
            <a:off x="1079500" y="2743200"/>
            <a:ext cx="838200" cy="533400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3200"/>
              <a:t>A</a:t>
            </a:r>
          </a:p>
        </p:txBody>
      </p:sp>
      <p:sp>
        <p:nvSpPr>
          <p:cNvPr id="18441" name="Oval 9"/>
          <p:cNvSpPr>
            <a:spLocks noChangeArrowheads="1"/>
          </p:cNvSpPr>
          <p:nvPr/>
        </p:nvSpPr>
        <p:spPr bwMode="auto">
          <a:xfrm>
            <a:off x="1057275" y="3689350"/>
            <a:ext cx="838200" cy="533400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3200"/>
              <a:t>B</a:t>
            </a:r>
          </a:p>
        </p:txBody>
      </p:sp>
      <p:sp>
        <p:nvSpPr>
          <p:cNvPr id="18442" name="Oval 10"/>
          <p:cNvSpPr>
            <a:spLocks noChangeArrowheads="1"/>
          </p:cNvSpPr>
          <p:nvPr/>
        </p:nvSpPr>
        <p:spPr bwMode="auto">
          <a:xfrm>
            <a:off x="1003300" y="4648200"/>
            <a:ext cx="838200" cy="533400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3200"/>
              <a:t>C</a:t>
            </a:r>
          </a:p>
        </p:txBody>
      </p:sp>
      <p:sp>
        <p:nvSpPr>
          <p:cNvPr id="18443" name="Oval 11"/>
          <p:cNvSpPr>
            <a:spLocks noChangeArrowheads="1"/>
          </p:cNvSpPr>
          <p:nvPr/>
        </p:nvSpPr>
        <p:spPr bwMode="auto">
          <a:xfrm>
            <a:off x="1012825" y="5638800"/>
            <a:ext cx="838200" cy="533400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3200"/>
              <a:t>D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3276600" y="2590800"/>
            <a:ext cx="2590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3333FF"/>
                </a:solidFill>
              </a:rPr>
              <a:t>SHIFT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3276600" y="3429000"/>
            <a:ext cx="2590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3333FF"/>
                </a:solidFill>
              </a:rPr>
              <a:t>CTRL</a:t>
            </a: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3352800" y="4495800"/>
            <a:ext cx="2590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3333FF"/>
                </a:solidFill>
              </a:rPr>
              <a:t>ALT</a:t>
            </a: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3352800" y="5562600"/>
            <a:ext cx="2590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3333FF"/>
                </a:solidFill>
              </a:rPr>
              <a:t>ENTER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7" dur="500" autoRev="1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500" autoRev="1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500" autoRev="1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 animBg="1"/>
      <p:bldP spid="18440" grpId="1" animBg="1"/>
      <p:bldP spid="18441" grpId="0" animBg="1"/>
      <p:bldP spid="18442" grpId="0" animBg="1"/>
      <p:bldP spid="18443" grpId="0" animBg="1"/>
      <p:bldP spid="18444" grpId="0"/>
      <p:bldP spid="18445" grpId="0"/>
      <p:bldP spid="18446" grpId="0"/>
      <p:bldP spid="18447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234</Words>
  <Application>Microsoft Office PowerPoint</Application>
  <PresentationFormat>On-screen Show (4:3)</PresentationFormat>
  <Paragraphs>50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Sever</dc:creator>
  <cp:lastModifiedBy>CSTeam</cp:lastModifiedBy>
  <cp:revision>16</cp:revision>
  <dcterms:created xsi:type="dcterms:W3CDTF">2008-12-05T06:45:46Z</dcterms:created>
  <dcterms:modified xsi:type="dcterms:W3CDTF">2016-06-29T10:25:50Z</dcterms:modified>
</cp:coreProperties>
</file>