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2" r:id="rId5"/>
    <p:sldId id="263" r:id="rId6"/>
    <p:sldId id="265" r:id="rId7"/>
    <p:sldId id="261" r:id="rId8"/>
    <p:sldId id="266" r:id="rId9"/>
    <p:sldId id="267" r:id="rId10"/>
    <p:sldId id="268" r:id="rId11"/>
    <p:sldId id="269" r:id="rId12"/>
    <p:sldId id="278" r:id="rId13"/>
    <p:sldId id="271" r:id="rId14"/>
    <p:sldId id="273" r:id="rId15"/>
    <p:sldId id="274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allowPng="1" imgSz="1024x768" encoding="windows-1252"/>
  <p:clrMru>
    <a:srgbClr val="D1DCC2"/>
    <a:srgbClr val="FF00FF"/>
    <a:srgbClr val="FFFF00"/>
    <a:srgbClr val="FF3399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9977" autoAdjust="0"/>
  </p:normalViewPr>
  <p:slideViewPr>
    <p:cSldViewPr>
      <p:cViewPr varScale="1">
        <p:scale>
          <a:sx n="39" d="100"/>
          <a:sy n="39" d="100"/>
        </p:scale>
        <p:origin x="-13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8DC15-52DE-480C-B420-3CA5B13A0E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B902FF-5E25-4712-BBB9-70147D45A4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AED909-8247-4C2C-8125-B5A8E0E268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A69025-CA61-42E2-8CD8-06744E36D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B8A00D-9179-4CFC-B711-910CA20EBF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0257E1-53EA-4214-8173-DE710C7E05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ABD3E-8AFA-43D9-8945-7E6E9B5A34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4C6C1-406F-4504-9206-943A3C9979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2E53FE-CD95-41AB-9EA6-5EF83CCC8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2629A-8B46-4B00-BDA6-89E0A32BEE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32D26F-C0EC-4102-9E81-D41A35F5F4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4515B3D-DF0C-45BA-B4D8-1A7E36E349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INH1.bmp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" Target="slide13.xml"/><Relationship Id="rId7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gif"/><Relationship Id="rId10" Type="http://schemas.openxmlformats.org/officeDocument/2006/relationships/image" Target="../media/image16.png"/><Relationship Id="rId4" Type="http://schemas.openxmlformats.org/officeDocument/2006/relationships/image" Target="../media/image10.gif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" Target="slide13.xml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7" Type="http://schemas.openxmlformats.org/officeDocument/2006/relationships/image" Target="../media/image2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7" Type="http://schemas.openxmlformats.org/officeDocument/2006/relationships/image" Target="../media/image2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" Target="slide13.xml"/><Relationship Id="rId7" Type="http://schemas.openxmlformats.org/officeDocument/2006/relationships/image" Target="../media/image2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hyperlink" Target="HINH2.bmp" TargetMode="External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hyperlink" Target="file:///C:\Documents%20and%20Settings\HoaiThu\My%20Documents\Downloads\tre,may,song.xvl" TargetMode="External"/><Relationship Id="rId7" Type="http://schemas.openxmlformats.org/officeDocument/2006/relationships/image" Target="../media/image27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gif"/><Relationship Id="rId5" Type="http://schemas.openxmlformats.org/officeDocument/2006/relationships/image" Target="../media/image25.gif"/><Relationship Id="rId4" Type="http://schemas.openxmlformats.org/officeDocument/2006/relationships/image" Target="../media/image24.gif"/><Relationship Id="rId9" Type="http://schemas.openxmlformats.org/officeDocument/2006/relationships/image" Target="../media/image28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3" Type="http://schemas.openxmlformats.org/officeDocument/2006/relationships/audio" Target="../media/audio2.wav"/><Relationship Id="rId21" Type="http://schemas.openxmlformats.org/officeDocument/2006/relationships/image" Target="../media/image39.png"/><Relationship Id="rId7" Type="http://schemas.openxmlformats.org/officeDocument/2006/relationships/image" Target="../media/image25.gif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audio" Target="../media/audio1.wav"/><Relationship Id="rId16" Type="http://schemas.openxmlformats.org/officeDocument/2006/relationships/image" Target="../media/image34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gif"/><Relationship Id="rId11" Type="http://schemas.openxmlformats.org/officeDocument/2006/relationships/image" Target="../media/image29.png"/><Relationship Id="rId5" Type="http://schemas.openxmlformats.org/officeDocument/2006/relationships/hyperlink" Target="file:///C:\Documents%20and%20Settings\HoaiThu\My%20Documents\Downloads\tre,may,song.xvl" TargetMode="External"/><Relationship Id="rId15" Type="http://schemas.openxmlformats.org/officeDocument/2006/relationships/image" Target="../media/image33.png"/><Relationship Id="rId10" Type="http://schemas.openxmlformats.org/officeDocument/2006/relationships/image" Target="../media/image11.gif"/><Relationship Id="rId19" Type="http://schemas.openxmlformats.org/officeDocument/2006/relationships/image" Target="../media/image37.png"/><Relationship Id="rId4" Type="http://schemas.openxmlformats.org/officeDocument/2006/relationships/image" Target="../media/image9.jpeg"/><Relationship Id="rId9" Type="http://schemas.openxmlformats.org/officeDocument/2006/relationships/image" Target="../media/image27.gif"/><Relationship Id="rId14" Type="http://schemas.openxmlformats.org/officeDocument/2006/relationships/image" Target="../media/image32.png"/><Relationship Id="rId22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gif"/><Relationship Id="rId3" Type="http://schemas.openxmlformats.org/officeDocument/2006/relationships/slide" Target="slide13.xml"/><Relationship Id="rId7" Type="http://schemas.openxmlformats.org/officeDocument/2006/relationships/image" Target="../media/image42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gif"/><Relationship Id="rId5" Type="http://schemas.openxmlformats.org/officeDocument/2006/relationships/image" Target="../media/image11.gif"/><Relationship Id="rId10" Type="http://schemas.openxmlformats.org/officeDocument/2006/relationships/image" Target="../media/image14.png"/><Relationship Id="rId4" Type="http://schemas.openxmlformats.org/officeDocument/2006/relationships/image" Target="../media/image10.gif"/><Relationship Id="rId9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WordArt 3"/>
          <p:cNvSpPr>
            <a:spLocks noChangeArrowheads="1" noChangeShapeType="1" noTextEdit="1"/>
          </p:cNvSpPr>
          <p:nvPr/>
        </p:nvSpPr>
        <p:spPr bwMode="auto">
          <a:xfrm>
            <a:off x="2590800" y="1905000"/>
            <a:ext cx="4114800" cy="2209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"/>
                <a:cs typeface="Arial"/>
              </a:rPr>
              <a:t>KIỂM TRA BÀI CŨ</a:t>
            </a:r>
          </a:p>
        </p:txBody>
      </p:sp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3423788326_bb1b40e33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838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smtClean="0">
                <a:latin typeface="Arial" charset="0"/>
              </a:rPr>
              <a:t>Câu 1: Em hãy nêu và thực hiện cách chọn một phần hình vẽ bằng công cụ chọn </a:t>
            </a:r>
          </a:p>
        </p:txBody>
      </p:sp>
      <p:sp>
        <p:nvSpPr>
          <p:cNvPr id="3076" name="WordArt 5"/>
          <p:cNvSpPr>
            <a:spLocks noChangeArrowheads="1" noChangeShapeType="1" noTextEdit="1"/>
          </p:cNvSpPr>
          <p:nvPr/>
        </p:nvSpPr>
        <p:spPr bwMode="auto">
          <a:xfrm>
            <a:off x="2667000" y="685800"/>
            <a:ext cx="35052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noFill/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Kiểm tra bài cũ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533400" y="2743200"/>
            <a:ext cx="77724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Arial" charset="0"/>
              </a:rPr>
              <a:t>Đáp án:</a:t>
            </a:r>
          </a:p>
          <a:p>
            <a:r>
              <a:rPr lang="en-US" sz="2800">
                <a:latin typeface="Arial" charset="0"/>
              </a:rPr>
              <a:t>Bước 1: Chọn công cụ trong hộp công cụ</a:t>
            </a:r>
          </a:p>
          <a:p>
            <a:r>
              <a:rPr lang="en-US" sz="2800">
                <a:latin typeface="Arial" charset="0"/>
              </a:rPr>
              <a:t>Bước 2: kéo thả chuột từ một góc của vùng cần chọn đến góc đối diện của vùng đó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3423788326_bb1b40e33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838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>
                <a:latin typeface="Arial" charset="0"/>
              </a:rPr>
              <a:t>Câu 2: Cho hình vẽ sau: </a:t>
            </a:r>
          </a:p>
        </p:txBody>
      </p:sp>
      <p:sp>
        <p:nvSpPr>
          <p:cNvPr id="4100" name="WordArt 5"/>
          <p:cNvSpPr>
            <a:spLocks noChangeArrowheads="1" noChangeShapeType="1" noTextEdit="1"/>
          </p:cNvSpPr>
          <p:nvPr/>
        </p:nvSpPr>
        <p:spPr bwMode="auto">
          <a:xfrm>
            <a:off x="2667000" y="685800"/>
            <a:ext cx="35052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noFill/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Kiểm tra bài cũ</a:t>
            </a:r>
          </a:p>
        </p:txBody>
      </p:sp>
      <p:pic>
        <p:nvPicPr>
          <p:cNvPr id="5127" name="Picture 7" descr="Xoahinh1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2286000"/>
            <a:ext cx="366712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381000" y="5105400"/>
            <a:ext cx="7848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Arial" charset="0"/>
              </a:rPr>
              <a:t>Em hãy xóa chú chó và chú mèo  ở hình a để được như hình b</a:t>
            </a:r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0" y="2209800"/>
            <a:ext cx="164782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2209800" y="4419600"/>
            <a:ext cx="4413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latin typeface="Arial" charset="0"/>
              </a:rPr>
              <a:t>a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6842125" y="4159250"/>
            <a:ext cx="4413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latin typeface="Arial" charset="0"/>
              </a:rPr>
              <a:t>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8" grpId="0"/>
      <p:bldP spid="5130" grpId="0"/>
      <p:bldP spid="51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z="4000" smtClean="0">
              <a:latin typeface="Arial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800" smtClean="0">
              <a:latin typeface="Arial" charset="0"/>
            </a:endParaRPr>
          </a:p>
        </p:txBody>
      </p:sp>
      <p:pic>
        <p:nvPicPr>
          <p:cNvPr id="5124" name="Picture 4" descr="A015986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61913"/>
            <a:ext cx="9144000" cy="691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 descr="chuyenhinh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828800"/>
            <a:ext cx="3001963" cy="279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990600" y="990600"/>
            <a:ext cx="4495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FF3399"/>
                </a:solidFill>
                <a:latin typeface="Arial" charset="0"/>
              </a:rPr>
              <a:t>Em hãy quan sát hình sau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1828800" y="4800600"/>
            <a:ext cx="939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Hình a</a:t>
            </a:r>
          </a:p>
        </p:txBody>
      </p:sp>
      <p:pic>
        <p:nvPicPr>
          <p:cNvPr id="8201" name="Picture 9" descr="chuyenhinh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1843088"/>
            <a:ext cx="3124200" cy="279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5851525" y="4765675"/>
            <a:ext cx="939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Hình b</a:t>
            </a:r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1600200" y="5181600"/>
            <a:ext cx="65690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rgbClr val="FF00FF"/>
                </a:solidFill>
                <a:latin typeface="Arial" charset="0"/>
              </a:rPr>
              <a:t>Thảo luận nhóm đôi</a:t>
            </a:r>
          </a:p>
          <a:p>
            <a:r>
              <a:rPr lang="en-US" sz="2000">
                <a:solidFill>
                  <a:srgbClr val="FF00FF"/>
                </a:solidFill>
                <a:latin typeface="Arial" charset="0"/>
              </a:rPr>
              <a:t>Câu 1: Hình a và hình b có điểm nào khác nhau?</a:t>
            </a:r>
          </a:p>
          <a:p>
            <a:r>
              <a:rPr lang="en-US" sz="2000">
                <a:solidFill>
                  <a:srgbClr val="FF00FF"/>
                </a:solidFill>
                <a:latin typeface="Arial" charset="0"/>
              </a:rPr>
              <a:t>Câu 2: Từ hình a em làm thế nào để được hình b?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8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8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8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0" grpId="0"/>
      <p:bldP spid="820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icture1dad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WordArt 3"/>
          <p:cNvSpPr>
            <a:spLocks noChangeArrowheads="1" noChangeShapeType="1" noTextEdit="1"/>
          </p:cNvSpPr>
          <p:nvPr/>
        </p:nvSpPr>
        <p:spPr bwMode="auto">
          <a:xfrm rot="240129">
            <a:off x="1633538" y="1600200"/>
            <a:ext cx="6321425" cy="274161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18181"/>
              </a:avLst>
            </a:prstTxWarp>
          </a:bodyPr>
          <a:lstStyle/>
          <a:p>
            <a:pPr algn="ctr"/>
            <a:r>
              <a:rPr lang="it-IT" sz="3600" b="1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1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Arial"/>
                <a:cs typeface="Arial"/>
              </a:rPr>
              <a:t>Bài 5: DI CHUYỂN HÌNH</a:t>
            </a:r>
            <a:endParaRPr lang="en-US" sz="3600" b="1" kern="1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1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icture1fff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 descr="blumen-pflanzen042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699125"/>
            <a:ext cx="19812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1752600" y="6524625"/>
            <a:ext cx="431800" cy="333375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2590800" y="6597650"/>
            <a:ext cx="360363" cy="260350"/>
          </a:xfrm>
          <a:prstGeom prst="star8">
            <a:avLst>
              <a:gd name="adj" fmla="val 3825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174" name="AutoShape 6"/>
          <p:cNvSpPr>
            <a:spLocks noChangeArrowheads="1"/>
          </p:cNvSpPr>
          <p:nvPr/>
        </p:nvSpPr>
        <p:spPr bwMode="auto">
          <a:xfrm>
            <a:off x="3200400" y="6597650"/>
            <a:ext cx="431800" cy="26035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175" name="AutoShape 7"/>
          <p:cNvSpPr>
            <a:spLocks noChangeArrowheads="1"/>
          </p:cNvSpPr>
          <p:nvPr/>
        </p:nvSpPr>
        <p:spPr bwMode="auto">
          <a:xfrm>
            <a:off x="4648200" y="6597650"/>
            <a:ext cx="431800" cy="26035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176" name="AutoShape 8"/>
          <p:cNvSpPr>
            <a:spLocks noChangeArrowheads="1"/>
          </p:cNvSpPr>
          <p:nvPr/>
        </p:nvSpPr>
        <p:spPr bwMode="auto">
          <a:xfrm>
            <a:off x="5486400" y="6597650"/>
            <a:ext cx="360363" cy="260350"/>
          </a:xfrm>
          <a:prstGeom prst="star8">
            <a:avLst>
              <a:gd name="adj" fmla="val 3825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177" name="AutoShape 9"/>
          <p:cNvSpPr>
            <a:spLocks noChangeArrowheads="1"/>
          </p:cNvSpPr>
          <p:nvPr/>
        </p:nvSpPr>
        <p:spPr bwMode="auto">
          <a:xfrm>
            <a:off x="6172200" y="6524625"/>
            <a:ext cx="431800" cy="333375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178" name="AutoShape 10"/>
          <p:cNvSpPr>
            <a:spLocks noChangeArrowheads="1"/>
          </p:cNvSpPr>
          <p:nvPr/>
        </p:nvSpPr>
        <p:spPr bwMode="auto">
          <a:xfrm>
            <a:off x="6934200" y="6524625"/>
            <a:ext cx="431800" cy="333375"/>
          </a:xfrm>
          <a:prstGeom prst="star16">
            <a:avLst>
              <a:gd name="adj" fmla="val 3750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179" name="AutoShape 11"/>
          <p:cNvSpPr>
            <a:spLocks noChangeArrowheads="1"/>
          </p:cNvSpPr>
          <p:nvPr/>
        </p:nvSpPr>
        <p:spPr bwMode="auto">
          <a:xfrm>
            <a:off x="7696200" y="6597650"/>
            <a:ext cx="431800" cy="26035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180" name="AutoShape 12"/>
          <p:cNvSpPr>
            <a:spLocks noChangeArrowheads="1"/>
          </p:cNvSpPr>
          <p:nvPr/>
        </p:nvSpPr>
        <p:spPr bwMode="auto">
          <a:xfrm>
            <a:off x="3810000" y="6597650"/>
            <a:ext cx="360363" cy="260350"/>
          </a:xfrm>
          <a:prstGeom prst="star8">
            <a:avLst>
              <a:gd name="adj" fmla="val 3825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181" name="AutoShape 13"/>
          <p:cNvSpPr>
            <a:spLocks noChangeArrowheads="1"/>
          </p:cNvSpPr>
          <p:nvPr/>
        </p:nvSpPr>
        <p:spPr bwMode="auto">
          <a:xfrm>
            <a:off x="8382000" y="6597650"/>
            <a:ext cx="360363" cy="260350"/>
          </a:xfrm>
          <a:prstGeom prst="star8">
            <a:avLst>
              <a:gd name="adj" fmla="val 3825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182" name="Text Box 15"/>
          <p:cNvSpPr txBox="1">
            <a:spLocks noChangeArrowheads="1"/>
          </p:cNvSpPr>
          <p:nvPr/>
        </p:nvSpPr>
        <p:spPr bwMode="auto">
          <a:xfrm>
            <a:off x="2760663" y="228600"/>
            <a:ext cx="33115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 sz="2400" b="1">
              <a:solidFill>
                <a:srgbClr val="0000FF"/>
              </a:solidFill>
              <a:latin typeface="Arial" charset="0"/>
            </a:endParaRPr>
          </a:p>
          <a:p>
            <a:pPr algn="ctr"/>
            <a:r>
              <a:rPr lang="en-US" sz="2400" b="1">
                <a:solidFill>
                  <a:srgbClr val="0000FF"/>
                </a:solidFill>
                <a:latin typeface="Arial" charset="0"/>
              </a:rPr>
              <a:t>Môn: Tin Học</a:t>
            </a:r>
          </a:p>
          <a:p>
            <a:pPr algn="ctr"/>
            <a:r>
              <a:rPr lang="en-US" sz="2400" b="1">
                <a:solidFill>
                  <a:srgbClr val="0000FF"/>
                </a:solidFill>
                <a:latin typeface="Arial" charset="0"/>
              </a:rPr>
              <a:t>Bài 5: Di chuyển hình</a:t>
            </a:r>
          </a:p>
        </p:txBody>
      </p:sp>
      <p:grpSp>
        <p:nvGrpSpPr>
          <p:cNvPr id="7183" name="Group 16"/>
          <p:cNvGrpSpPr>
            <a:grpSpLocks/>
          </p:cNvGrpSpPr>
          <p:nvPr/>
        </p:nvGrpSpPr>
        <p:grpSpPr bwMode="auto">
          <a:xfrm>
            <a:off x="0" y="-38100"/>
            <a:ext cx="9321800" cy="6896100"/>
            <a:chOff x="0" y="-10"/>
            <a:chExt cx="5760" cy="4330"/>
          </a:xfrm>
        </p:grpSpPr>
        <p:pic>
          <p:nvPicPr>
            <p:cNvPr id="7199" name="Picture 17" descr="Animate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-5400000">
              <a:off x="-2109" y="2109"/>
              <a:ext cx="4294" cy="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00" name="Picture 18" descr="Animate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4220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01" name="Picture 19" descr="Animate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-5400000">
              <a:off x="3576" y="2103"/>
              <a:ext cx="4294" cy="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02" name="Picture 20" descr="Animate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-10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314" name="Text Box 26"/>
          <p:cNvSpPr txBox="1">
            <a:spLocks noChangeArrowheads="1"/>
          </p:cNvSpPr>
          <p:nvPr/>
        </p:nvSpPr>
        <p:spPr bwMode="auto">
          <a:xfrm>
            <a:off x="1066800" y="1524000"/>
            <a:ext cx="77724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Arial" charset="0"/>
              </a:rPr>
              <a:t>Em hãy chỉ ra đâu là công cụ chọn một phần hình vẽ</a:t>
            </a:r>
          </a:p>
        </p:txBody>
      </p:sp>
      <p:pic>
        <p:nvPicPr>
          <p:cNvPr id="12315" name="Picture 2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95400" y="22098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16" name="Picture 2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62400" y="2263775"/>
            <a:ext cx="6858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17" name="Picture 2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67000" y="22098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18" name="Picture 3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477000" y="228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19" name="Picture 3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257800" y="226695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20" name="Picture 3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620000" y="228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21" name="Text Box 33"/>
          <p:cNvSpPr txBox="1">
            <a:spLocks noChangeArrowheads="1"/>
          </p:cNvSpPr>
          <p:nvPr/>
        </p:nvSpPr>
        <p:spPr bwMode="auto">
          <a:xfrm>
            <a:off x="1431925" y="2886075"/>
            <a:ext cx="3857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Arial" charset="0"/>
              </a:rPr>
              <a:t>a</a:t>
            </a:r>
          </a:p>
        </p:txBody>
      </p:sp>
      <p:sp>
        <p:nvSpPr>
          <p:cNvPr id="12322" name="Text Box 34"/>
          <p:cNvSpPr txBox="1">
            <a:spLocks noChangeArrowheads="1"/>
          </p:cNvSpPr>
          <p:nvPr/>
        </p:nvSpPr>
        <p:spPr bwMode="auto">
          <a:xfrm>
            <a:off x="2895600" y="2971800"/>
            <a:ext cx="3857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Arial" charset="0"/>
              </a:rPr>
              <a:t>b</a:t>
            </a:r>
          </a:p>
        </p:txBody>
      </p:sp>
      <p:sp>
        <p:nvSpPr>
          <p:cNvPr id="12323" name="Text Box 35"/>
          <p:cNvSpPr txBox="1">
            <a:spLocks noChangeArrowheads="1"/>
          </p:cNvSpPr>
          <p:nvPr/>
        </p:nvSpPr>
        <p:spPr bwMode="auto">
          <a:xfrm>
            <a:off x="4191000" y="2895600"/>
            <a:ext cx="3905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latin typeface="Arial" charset="0"/>
              </a:rPr>
              <a:t>c</a:t>
            </a:r>
          </a:p>
        </p:txBody>
      </p:sp>
      <p:sp>
        <p:nvSpPr>
          <p:cNvPr id="12324" name="Text Box 36"/>
          <p:cNvSpPr txBox="1">
            <a:spLocks noChangeArrowheads="1"/>
          </p:cNvSpPr>
          <p:nvPr/>
        </p:nvSpPr>
        <p:spPr bwMode="auto">
          <a:xfrm>
            <a:off x="5470525" y="3038475"/>
            <a:ext cx="3857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Arial" charset="0"/>
              </a:rPr>
              <a:t>d</a:t>
            </a:r>
          </a:p>
        </p:txBody>
      </p:sp>
      <p:sp>
        <p:nvSpPr>
          <p:cNvPr id="12325" name="Text Box 37"/>
          <p:cNvSpPr txBox="1">
            <a:spLocks noChangeArrowheads="1"/>
          </p:cNvSpPr>
          <p:nvPr/>
        </p:nvSpPr>
        <p:spPr bwMode="auto">
          <a:xfrm>
            <a:off x="6689725" y="3038475"/>
            <a:ext cx="3857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Arial" charset="0"/>
              </a:rPr>
              <a:t>e</a:t>
            </a:r>
          </a:p>
        </p:txBody>
      </p:sp>
      <p:sp>
        <p:nvSpPr>
          <p:cNvPr id="12326" name="Text Box 38"/>
          <p:cNvSpPr txBox="1">
            <a:spLocks noChangeArrowheads="1"/>
          </p:cNvSpPr>
          <p:nvPr/>
        </p:nvSpPr>
        <p:spPr bwMode="auto">
          <a:xfrm>
            <a:off x="7832725" y="3038475"/>
            <a:ext cx="2841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Arial" charset="0"/>
              </a:rPr>
              <a:t>f</a:t>
            </a:r>
          </a:p>
        </p:txBody>
      </p:sp>
      <p:sp>
        <p:nvSpPr>
          <p:cNvPr id="12327" name="Text Box 39"/>
          <p:cNvSpPr txBox="1">
            <a:spLocks noChangeArrowheads="1"/>
          </p:cNvSpPr>
          <p:nvPr/>
        </p:nvSpPr>
        <p:spPr bwMode="auto">
          <a:xfrm>
            <a:off x="1219200" y="3733800"/>
            <a:ext cx="1676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Arial" charset="0"/>
              </a:rPr>
              <a:t>Đáp án:</a:t>
            </a:r>
          </a:p>
        </p:txBody>
      </p:sp>
      <p:sp>
        <p:nvSpPr>
          <p:cNvPr id="12328" name="Text Box 40"/>
          <p:cNvSpPr txBox="1">
            <a:spLocks noChangeArrowheads="1"/>
          </p:cNvSpPr>
          <p:nvPr/>
        </p:nvSpPr>
        <p:spPr bwMode="auto">
          <a:xfrm>
            <a:off x="2057400" y="4295775"/>
            <a:ext cx="11636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Arial" charset="0"/>
              </a:rPr>
              <a:t>b và 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2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2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2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2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2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2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12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" dur="2000"/>
                                        <p:tgtEl>
                                          <p:spTgt spid="12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5" dur="2000"/>
                                        <p:tgtEl>
                                          <p:spTgt spid="12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0" dur="2000"/>
                                        <p:tgtEl>
                                          <p:spTgt spid="12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3" dur="2000"/>
                                        <p:tgtEl>
                                          <p:spTgt spid="12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12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2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14" grpId="0"/>
      <p:bldP spid="12321" grpId="0"/>
      <p:bldP spid="12322" grpId="0"/>
      <p:bldP spid="12323" grpId="0"/>
      <p:bldP spid="12324" grpId="0"/>
      <p:bldP spid="12325" grpId="0"/>
      <p:bldP spid="12326" grpId="0"/>
      <p:bldP spid="12327" grpId="0"/>
      <p:bldP spid="123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icture1fff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 descr="blumen-pflanzen042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699125"/>
            <a:ext cx="19812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AutoShape 4"/>
          <p:cNvSpPr>
            <a:spLocks noChangeArrowheads="1"/>
          </p:cNvSpPr>
          <p:nvPr/>
        </p:nvSpPr>
        <p:spPr bwMode="auto">
          <a:xfrm>
            <a:off x="1752600" y="6524625"/>
            <a:ext cx="431800" cy="333375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2590800" y="6597650"/>
            <a:ext cx="360363" cy="260350"/>
          </a:xfrm>
          <a:prstGeom prst="star8">
            <a:avLst>
              <a:gd name="adj" fmla="val 3825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198" name="AutoShape 6"/>
          <p:cNvSpPr>
            <a:spLocks noChangeArrowheads="1"/>
          </p:cNvSpPr>
          <p:nvPr/>
        </p:nvSpPr>
        <p:spPr bwMode="auto">
          <a:xfrm>
            <a:off x="3200400" y="6597650"/>
            <a:ext cx="431800" cy="26035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199" name="AutoShape 7"/>
          <p:cNvSpPr>
            <a:spLocks noChangeArrowheads="1"/>
          </p:cNvSpPr>
          <p:nvPr/>
        </p:nvSpPr>
        <p:spPr bwMode="auto">
          <a:xfrm>
            <a:off x="4648200" y="6597650"/>
            <a:ext cx="431800" cy="26035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200" name="AutoShape 8"/>
          <p:cNvSpPr>
            <a:spLocks noChangeArrowheads="1"/>
          </p:cNvSpPr>
          <p:nvPr/>
        </p:nvSpPr>
        <p:spPr bwMode="auto">
          <a:xfrm>
            <a:off x="5486400" y="6597650"/>
            <a:ext cx="360363" cy="260350"/>
          </a:xfrm>
          <a:prstGeom prst="star8">
            <a:avLst>
              <a:gd name="adj" fmla="val 3825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201" name="AutoShape 9"/>
          <p:cNvSpPr>
            <a:spLocks noChangeArrowheads="1"/>
          </p:cNvSpPr>
          <p:nvPr/>
        </p:nvSpPr>
        <p:spPr bwMode="auto">
          <a:xfrm>
            <a:off x="6172200" y="6524625"/>
            <a:ext cx="431800" cy="333375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202" name="AutoShape 10"/>
          <p:cNvSpPr>
            <a:spLocks noChangeArrowheads="1"/>
          </p:cNvSpPr>
          <p:nvPr/>
        </p:nvSpPr>
        <p:spPr bwMode="auto">
          <a:xfrm>
            <a:off x="6934200" y="6524625"/>
            <a:ext cx="431800" cy="333375"/>
          </a:xfrm>
          <a:prstGeom prst="star16">
            <a:avLst>
              <a:gd name="adj" fmla="val 3750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203" name="AutoShape 11"/>
          <p:cNvSpPr>
            <a:spLocks noChangeArrowheads="1"/>
          </p:cNvSpPr>
          <p:nvPr/>
        </p:nvSpPr>
        <p:spPr bwMode="auto">
          <a:xfrm>
            <a:off x="7696200" y="6597650"/>
            <a:ext cx="431800" cy="26035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204" name="AutoShape 12"/>
          <p:cNvSpPr>
            <a:spLocks noChangeArrowheads="1"/>
          </p:cNvSpPr>
          <p:nvPr/>
        </p:nvSpPr>
        <p:spPr bwMode="auto">
          <a:xfrm>
            <a:off x="3810000" y="6597650"/>
            <a:ext cx="360363" cy="260350"/>
          </a:xfrm>
          <a:prstGeom prst="star8">
            <a:avLst>
              <a:gd name="adj" fmla="val 3825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205" name="AutoShape 13"/>
          <p:cNvSpPr>
            <a:spLocks noChangeArrowheads="1"/>
          </p:cNvSpPr>
          <p:nvPr/>
        </p:nvSpPr>
        <p:spPr bwMode="auto">
          <a:xfrm>
            <a:off x="8382000" y="6597650"/>
            <a:ext cx="360363" cy="260350"/>
          </a:xfrm>
          <a:prstGeom prst="star8">
            <a:avLst>
              <a:gd name="adj" fmla="val 3825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8206" name="Group 15"/>
          <p:cNvGrpSpPr>
            <a:grpSpLocks/>
          </p:cNvGrpSpPr>
          <p:nvPr/>
        </p:nvGrpSpPr>
        <p:grpSpPr bwMode="auto">
          <a:xfrm>
            <a:off x="0" y="-38100"/>
            <a:ext cx="9321800" cy="6896100"/>
            <a:chOff x="0" y="-10"/>
            <a:chExt cx="5760" cy="4330"/>
          </a:xfrm>
        </p:grpSpPr>
        <p:pic>
          <p:nvPicPr>
            <p:cNvPr id="8214" name="Picture 16" descr="Animate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-5400000">
              <a:off x="-2109" y="2109"/>
              <a:ext cx="4294" cy="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15" name="Picture 17" descr="Animate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4220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16" name="Picture 18" descr="Animate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-5400000">
              <a:off x="3576" y="2103"/>
              <a:ext cx="4294" cy="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17" name="Picture 19" descr="Animate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-10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207" name="WordArt 30"/>
          <p:cNvSpPr>
            <a:spLocks noChangeArrowheads="1" noChangeShapeType="1" noTextEdit="1"/>
          </p:cNvSpPr>
          <p:nvPr/>
        </p:nvSpPr>
        <p:spPr bwMode="auto">
          <a:xfrm>
            <a:off x="2209800" y="685800"/>
            <a:ext cx="4876800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b="1" kern="1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BÀI 5: DI CHUYỂN HÌNH</a:t>
            </a:r>
            <a:endParaRPr lang="en-US" sz="3600" b="1" kern="10">
              <a:ln w="9525">
                <a:noFill/>
                <a:round/>
                <a:headEnd/>
                <a:tailEnd/>
              </a:ln>
              <a:solidFill>
                <a:srgbClr val="000000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212" name="Text Box 44"/>
          <p:cNvSpPr txBox="1">
            <a:spLocks noChangeArrowheads="1"/>
          </p:cNvSpPr>
          <p:nvPr/>
        </p:nvSpPr>
        <p:spPr bwMode="auto">
          <a:xfrm>
            <a:off x="1371600" y="1600200"/>
            <a:ext cx="73914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FF3399"/>
                </a:solidFill>
                <a:latin typeface="Arial" charset="0"/>
              </a:rPr>
              <a:t>Bước 1</a:t>
            </a:r>
            <a:r>
              <a:rPr lang="en-US" sz="2800">
                <a:latin typeface="Arial" charset="0"/>
              </a:rPr>
              <a:t>: Dùng công cụ          hoặc công cụ            để chọn một vùng bao quanh  hình cần di chuyển</a:t>
            </a:r>
          </a:p>
        </p:txBody>
      </p:sp>
      <p:pic>
        <p:nvPicPr>
          <p:cNvPr id="7216" name="Picture 48" descr="untitled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09800" y="3124200"/>
            <a:ext cx="4724400" cy="320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18" name="Oval 50"/>
          <p:cNvSpPr>
            <a:spLocks noChangeArrowheads="1"/>
          </p:cNvSpPr>
          <p:nvPr/>
        </p:nvSpPr>
        <p:spPr bwMode="auto">
          <a:xfrm flipV="1">
            <a:off x="2667000" y="3497263"/>
            <a:ext cx="76200" cy="76200"/>
          </a:xfrm>
          <a:prstGeom prst="ellips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220" name="Freeform 52"/>
          <p:cNvSpPr>
            <a:spLocks/>
          </p:cNvSpPr>
          <p:nvPr/>
        </p:nvSpPr>
        <p:spPr bwMode="auto">
          <a:xfrm>
            <a:off x="2133600" y="3124200"/>
            <a:ext cx="1608138" cy="1306513"/>
          </a:xfrm>
          <a:custGeom>
            <a:avLst/>
            <a:gdLst>
              <a:gd name="T0" fmla="*/ 2147483647 w 1013"/>
              <a:gd name="T1" fmla="*/ 1365925202 h 823"/>
              <a:gd name="T2" fmla="*/ 2129533768 w 1013"/>
              <a:gd name="T3" fmla="*/ 1882558468 h 823"/>
              <a:gd name="T4" fmla="*/ 1484373326 w 1013"/>
              <a:gd name="T5" fmla="*/ 1912800346 h 823"/>
              <a:gd name="T6" fmla="*/ 1194554543 w 1013"/>
              <a:gd name="T7" fmla="*/ 2074090360 h 823"/>
              <a:gd name="T8" fmla="*/ 937498587 w 1013"/>
              <a:gd name="T9" fmla="*/ 2011085654 h 823"/>
              <a:gd name="T10" fmla="*/ 806450255 w 1013"/>
              <a:gd name="T11" fmla="*/ 1817034400 h 823"/>
              <a:gd name="T12" fmla="*/ 645160244 w 1013"/>
              <a:gd name="T13" fmla="*/ 1849795640 h 823"/>
              <a:gd name="T14" fmla="*/ 453628355 w 1013"/>
              <a:gd name="T15" fmla="*/ 1882558468 h 823"/>
              <a:gd name="T16" fmla="*/ 259577005 w 1013"/>
              <a:gd name="T17" fmla="*/ 1721268454 h 823"/>
              <a:gd name="T18" fmla="*/ 131048184 w 1013"/>
              <a:gd name="T19" fmla="*/ 1527215216 h 823"/>
              <a:gd name="T20" fmla="*/ 161290061 w 1013"/>
              <a:gd name="T21" fmla="*/ 1267639893 h 823"/>
              <a:gd name="T22" fmla="*/ 65524092 w 1013"/>
              <a:gd name="T23" fmla="*/ 1076108002 h 823"/>
              <a:gd name="T24" fmla="*/ 0 w 1013"/>
              <a:gd name="T25" fmla="*/ 882055160 h 823"/>
              <a:gd name="T26" fmla="*/ 32762840 w 1013"/>
              <a:gd name="T27" fmla="*/ 783769653 h 823"/>
              <a:gd name="T28" fmla="*/ 292338245 w 1013"/>
              <a:gd name="T29" fmla="*/ 753527776 h 823"/>
              <a:gd name="T30" fmla="*/ 322580122 w 1013"/>
              <a:gd name="T31" fmla="*/ 299899513 h 823"/>
              <a:gd name="T32" fmla="*/ 420867115 w 1013"/>
              <a:gd name="T33" fmla="*/ 269657635 h 823"/>
              <a:gd name="T34" fmla="*/ 839213281 w 1013"/>
              <a:gd name="T35" fmla="*/ 236894807 h 823"/>
              <a:gd name="T36" fmla="*/ 871974520 w 1013"/>
              <a:gd name="T37" fmla="*/ 108367571 h 823"/>
              <a:gd name="T38" fmla="*/ 967740465 w 1013"/>
              <a:gd name="T39" fmla="*/ 75604719 h 823"/>
              <a:gd name="T40" fmla="*/ 1517134565 w 1013"/>
              <a:gd name="T41" fmla="*/ 10080629 h 823"/>
              <a:gd name="T42" fmla="*/ 1711187801 w 1013"/>
              <a:gd name="T43" fmla="*/ 42843466 h 823"/>
              <a:gd name="T44" fmla="*/ 1743949041 w 1013"/>
              <a:gd name="T45" fmla="*/ 204133517 h 823"/>
              <a:gd name="T46" fmla="*/ 1935480929 w 1013"/>
              <a:gd name="T47" fmla="*/ 171370689 h 823"/>
              <a:gd name="T48" fmla="*/ 2147483647 w 1013"/>
              <a:gd name="T49" fmla="*/ 138609449 h 823"/>
              <a:gd name="T50" fmla="*/ 2147483647 w 1013"/>
              <a:gd name="T51" fmla="*/ 398184821 h 823"/>
              <a:gd name="T52" fmla="*/ 2147483647 w 1013"/>
              <a:gd name="T53" fmla="*/ 592237762 h 823"/>
              <a:gd name="T54" fmla="*/ 2147483647 w 1013"/>
              <a:gd name="T55" fmla="*/ 945059866 h 823"/>
              <a:gd name="T56" fmla="*/ 2147483647 w 1013"/>
              <a:gd name="T57" fmla="*/ 1267639893 h 823"/>
              <a:gd name="T58" fmla="*/ 2147483647 w 1013"/>
              <a:gd name="T59" fmla="*/ 1398688030 h 823"/>
              <a:gd name="T60" fmla="*/ 2147483647 w 1013"/>
              <a:gd name="T61" fmla="*/ 1365925202 h 823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1013"/>
              <a:gd name="T94" fmla="*/ 0 h 823"/>
              <a:gd name="T95" fmla="*/ 1013 w 1013"/>
              <a:gd name="T96" fmla="*/ 823 h 823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1013" h="823">
                <a:moveTo>
                  <a:pt x="858" y="542"/>
                </a:moveTo>
                <a:cubicBezTo>
                  <a:pt x="854" y="610"/>
                  <a:pt x="898" y="704"/>
                  <a:pt x="845" y="747"/>
                </a:cubicBezTo>
                <a:cubicBezTo>
                  <a:pt x="779" y="801"/>
                  <a:pt x="674" y="748"/>
                  <a:pt x="589" y="759"/>
                </a:cubicBezTo>
                <a:cubicBezTo>
                  <a:pt x="580" y="760"/>
                  <a:pt x="485" y="816"/>
                  <a:pt x="474" y="823"/>
                </a:cubicBezTo>
                <a:cubicBezTo>
                  <a:pt x="474" y="823"/>
                  <a:pt x="383" y="809"/>
                  <a:pt x="372" y="798"/>
                </a:cubicBezTo>
                <a:cubicBezTo>
                  <a:pt x="350" y="776"/>
                  <a:pt x="320" y="721"/>
                  <a:pt x="320" y="721"/>
                </a:cubicBezTo>
                <a:cubicBezTo>
                  <a:pt x="299" y="725"/>
                  <a:pt x="276" y="726"/>
                  <a:pt x="256" y="734"/>
                </a:cubicBezTo>
                <a:cubicBezTo>
                  <a:pt x="187" y="760"/>
                  <a:pt x="250" y="769"/>
                  <a:pt x="180" y="747"/>
                </a:cubicBezTo>
                <a:cubicBezTo>
                  <a:pt x="146" y="724"/>
                  <a:pt x="129" y="717"/>
                  <a:pt x="103" y="683"/>
                </a:cubicBezTo>
                <a:cubicBezTo>
                  <a:pt x="84" y="659"/>
                  <a:pt x="52" y="606"/>
                  <a:pt x="52" y="606"/>
                </a:cubicBezTo>
                <a:cubicBezTo>
                  <a:pt x="112" y="516"/>
                  <a:pt x="129" y="546"/>
                  <a:pt x="64" y="503"/>
                </a:cubicBezTo>
                <a:cubicBezTo>
                  <a:pt x="25" y="378"/>
                  <a:pt x="86" y="559"/>
                  <a:pt x="26" y="427"/>
                </a:cubicBezTo>
                <a:cubicBezTo>
                  <a:pt x="15" y="402"/>
                  <a:pt x="0" y="350"/>
                  <a:pt x="0" y="350"/>
                </a:cubicBezTo>
                <a:cubicBezTo>
                  <a:pt x="4" y="337"/>
                  <a:pt x="0" y="317"/>
                  <a:pt x="13" y="311"/>
                </a:cubicBezTo>
                <a:cubicBezTo>
                  <a:pt x="45" y="297"/>
                  <a:pt x="98" y="329"/>
                  <a:pt x="116" y="299"/>
                </a:cubicBezTo>
                <a:cubicBezTo>
                  <a:pt x="147" y="247"/>
                  <a:pt x="113" y="177"/>
                  <a:pt x="128" y="119"/>
                </a:cubicBezTo>
                <a:cubicBezTo>
                  <a:pt x="131" y="106"/>
                  <a:pt x="153" y="109"/>
                  <a:pt x="167" y="107"/>
                </a:cubicBezTo>
                <a:cubicBezTo>
                  <a:pt x="222" y="100"/>
                  <a:pt x="278" y="98"/>
                  <a:pt x="333" y="94"/>
                </a:cubicBezTo>
                <a:cubicBezTo>
                  <a:pt x="337" y="77"/>
                  <a:pt x="335" y="57"/>
                  <a:pt x="346" y="43"/>
                </a:cubicBezTo>
                <a:cubicBezTo>
                  <a:pt x="354" y="33"/>
                  <a:pt x="371" y="33"/>
                  <a:pt x="384" y="30"/>
                </a:cubicBezTo>
                <a:cubicBezTo>
                  <a:pt x="455" y="14"/>
                  <a:pt x="531" y="11"/>
                  <a:pt x="602" y="4"/>
                </a:cubicBezTo>
                <a:cubicBezTo>
                  <a:pt x="628" y="8"/>
                  <a:pt x="659" y="0"/>
                  <a:pt x="679" y="17"/>
                </a:cubicBezTo>
                <a:cubicBezTo>
                  <a:pt x="696" y="31"/>
                  <a:pt x="673" y="70"/>
                  <a:pt x="692" y="81"/>
                </a:cubicBezTo>
                <a:cubicBezTo>
                  <a:pt x="714" y="94"/>
                  <a:pt x="743" y="71"/>
                  <a:pt x="768" y="68"/>
                </a:cubicBezTo>
                <a:cubicBezTo>
                  <a:pt x="807" y="63"/>
                  <a:pt x="845" y="59"/>
                  <a:pt x="884" y="55"/>
                </a:cubicBezTo>
                <a:cubicBezTo>
                  <a:pt x="866" y="109"/>
                  <a:pt x="865" y="89"/>
                  <a:pt x="884" y="158"/>
                </a:cubicBezTo>
                <a:cubicBezTo>
                  <a:pt x="891" y="184"/>
                  <a:pt x="909" y="235"/>
                  <a:pt x="909" y="235"/>
                </a:cubicBezTo>
                <a:cubicBezTo>
                  <a:pt x="894" y="352"/>
                  <a:pt x="871" y="343"/>
                  <a:pt x="973" y="375"/>
                </a:cubicBezTo>
                <a:cubicBezTo>
                  <a:pt x="993" y="434"/>
                  <a:pt x="1013" y="448"/>
                  <a:pt x="986" y="503"/>
                </a:cubicBezTo>
                <a:cubicBezTo>
                  <a:pt x="976" y="522"/>
                  <a:pt x="969" y="549"/>
                  <a:pt x="948" y="555"/>
                </a:cubicBezTo>
                <a:cubicBezTo>
                  <a:pt x="919" y="564"/>
                  <a:pt x="888" y="546"/>
                  <a:pt x="858" y="542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7222" name="Picture 5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43800" y="13716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23" name="Picture 5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24400" y="12954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7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7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212 0.09686 C 0.08525 0.10865 0.08802 0.12067 0.09098 0.13246 C 0.09167 0.13546 0.09323 0.14124 0.09323 0.14147 C 0.08716 0.17291 0.09202 0.135 0.09549 0.16205 C 0.09809 0.18216 0.07153 0.18424 0.06424 0.18563 C 0.04705 0.18378 0.03386 0.18979 0.02882 0.16783 C 0.02066 0.1706 0.01858 0.16829 0.01545 0.17962 C 0.01407 0.18424 0.0158 0.19094 0.0132 0.19441 C 0.0099 0.1988 -0.00017 0.20042 -0.00017 0.20065 C -0.00781 0.19834 -0.01232 0.19903 -0.01788 0.19164 C -0.01979 0.18909 -0.02031 0.18493 -0.02239 0.18262 C -0.02916 0.17522 -0.04826 0.17522 -0.05573 0.17384 C -0.05833 0.16343 -0.05833 0.13546 -0.05347 0.12645 C -0.05156 0.12275 -0.04757 0.12252 -0.04461 0.12044 C -0.05399 0.11235 -0.05885 0.10171 -0.06232 0.08808 C -0.06076 0.08184 -0.05642 0.07675 -0.05573 0.07028 C -0.05121 0.03167 -0.0625 0.01734 -0.03576 0.00509 C -0.0335 0.00601 -0.03125 0.00717 -0.02899 0.00809 C -0.02604 0.00925 -0.02205 0.00809 -0.02014 0.0111 C -0.0177 0.01503 -0.01927 0.02127 -0.01788 0.02589 C -0.01701 0.02913 -0.01493 0.03167 -0.01354 0.03468 C -0.00243 0.02982 -0.00746 0.03468 -0.00243 0.01411 C -0.00139 0.00994 0.00834 0.00625 0.01094 0.00509 C 0.03316 0.00833 0.03004 0.00717 0.04879 0.00208 C 0.0533 0.00301 0.05764 0.00509 0.06216 0.00509 C 0.08438 0.00509 0.04983 -0.00439 0.07761 0.00509 C 0.08282 0.00324 0.08785 -0.00069 0.09323 -0.00069 C 0.09861 -0.00069 0.10348 0.00324 0.10868 0.00509 C 0.11216 0.01873 0.11337 0.02381 0.10209 0.0289 C 0.10052 0.0319 0.09809 0.03422 0.09757 0.03768 C 0.09723 0.04069 0.09983 0.04346 0.09983 0.04647 C 0.09983 0.0497 0.09827 0.05248 0.09757 0.05548 C 0.09688 0.06149 0.09809 0.06843 0.09549 0.07328 C 0.09184 0.08022 0.07761 0.07213 0.09323 0.07906 C 0.09098 0.08114 0.0882 0.0823 0.08646 0.08507 C 0.08507 0.08738 0.08542 0.09108 0.08438 0.09386 C 0.08386 0.09524 0.08282 0.09594 0.08212 0.09686 Z " pathEditMode="relative" rAng="0" ptsTypes="fffffffffffffffffffffffffffffffffffff">
                                      <p:cBhvr>
                                        <p:cTn id="26" dur="2000" fill="hold"/>
                                        <p:tgtEl>
                                          <p:spTgt spid="7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3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7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3000"/>
                                        <p:tgtEl>
                                          <p:spTgt spid="7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6" presetID="4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7" dur="500"/>
                                        <p:tgtEl>
                                          <p:spTgt spid="7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12" grpId="0"/>
      <p:bldP spid="7218" grpId="0" animBg="1"/>
      <p:bldP spid="7218" grpId="1" animBg="1"/>
      <p:bldP spid="7218" grpId="2" animBg="1"/>
      <p:bldP spid="7220" grpId="0" animBg="1"/>
      <p:bldP spid="722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5" descr="imagesCA5IHRZ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25" y="111125"/>
            <a:ext cx="9032875" cy="658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 descr="blumen-pflanzen042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699125"/>
            <a:ext cx="19812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AutoShape 4"/>
          <p:cNvSpPr>
            <a:spLocks noChangeArrowheads="1"/>
          </p:cNvSpPr>
          <p:nvPr/>
        </p:nvSpPr>
        <p:spPr bwMode="auto">
          <a:xfrm>
            <a:off x="1752600" y="6524625"/>
            <a:ext cx="431800" cy="333375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21" name="AutoShape 5"/>
          <p:cNvSpPr>
            <a:spLocks noChangeArrowheads="1"/>
          </p:cNvSpPr>
          <p:nvPr/>
        </p:nvSpPr>
        <p:spPr bwMode="auto">
          <a:xfrm>
            <a:off x="2590800" y="6597650"/>
            <a:ext cx="360363" cy="260350"/>
          </a:xfrm>
          <a:prstGeom prst="star8">
            <a:avLst>
              <a:gd name="adj" fmla="val 3825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22" name="AutoShape 6"/>
          <p:cNvSpPr>
            <a:spLocks noChangeArrowheads="1"/>
          </p:cNvSpPr>
          <p:nvPr/>
        </p:nvSpPr>
        <p:spPr bwMode="auto">
          <a:xfrm>
            <a:off x="3200400" y="6597650"/>
            <a:ext cx="431800" cy="26035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23" name="AutoShape 7"/>
          <p:cNvSpPr>
            <a:spLocks noChangeArrowheads="1"/>
          </p:cNvSpPr>
          <p:nvPr/>
        </p:nvSpPr>
        <p:spPr bwMode="auto">
          <a:xfrm>
            <a:off x="4648200" y="6597650"/>
            <a:ext cx="431800" cy="26035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24" name="AutoShape 8"/>
          <p:cNvSpPr>
            <a:spLocks noChangeArrowheads="1"/>
          </p:cNvSpPr>
          <p:nvPr/>
        </p:nvSpPr>
        <p:spPr bwMode="auto">
          <a:xfrm>
            <a:off x="5486400" y="6597650"/>
            <a:ext cx="360363" cy="260350"/>
          </a:xfrm>
          <a:prstGeom prst="star8">
            <a:avLst>
              <a:gd name="adj" fmla="val 3825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25" name="AutoShape 9"/>
          <p:cNvSpPr>
            <a:spLocks noChangeArrowheads="1"/>
          </p:cNvSpPr>
          <p:nvPr/>
        </p:nvSpPr>
        <p:spPr bwMode="auto">
          <a:xfrm>
            <a:off x="6172200" y="6524625"/>
            <a:ext cx="431800" cy="333375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26" name="AutoShape 10"/>
          <p:cNvSpPr>
            <a:spLocks noChangeArrowheads="1"/>
          </p:cNvSpPr>
          <p:nvPr/>
        </p:nvSpPr>
        <p:spPr bwMode="auto">
          <a:xfrm>
            <a:off x="6934200" y="6524625"/>
            <a:ext cx="431800" cy="333375"/>
          </a:xfrm>
          <a:prstGeom prst="star16">
            <a:avLst>
              <a:gd name="adj" fmla="val 3750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27" name="AutoShape 11"/>
          <p:cNvSpPr>
            <a:spLocks noChangeArrowheads="1"/>
          </p:cNvSpPr>
          <p:nvPr/>
        </p:nvSpPr>
        <p:spPr bwMode="auto">
          <a:xfrm>
            <a:off x="7696200" y="6597650"/>
            <a:ext cx="431800" cy="26035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28" name="AutoShape 12"/>
          <p:cNvSpPr>
            <a:spLocks noChangeArrowheads="1"/>
          </p:cNvSpPr>
          <p:nvPr/>
        </p:nvSpPr>
        <p:spPr bwMode="auto">
          <a:xfrm>
            <a:off x="3810000" y="6597650"/>
            <a:ext cx="360363" cy="260350"/>
          </a:xfrm>
          <a:prstGeom prst="star8">
            <a:avLst>
              <a:gd name="adj" fmla="val 3825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29" name="AutoShape 13"/>
          <p:cNvSpPr>
            <a:spLocks noChangeArrowheads="1"/>
          </p:cNvSpPr>
          <p:nvPr/>
        </p:nvSpPr>
        <p:spPr bwMode="auto">
          <a:xfrm>
            <a:off x="8382000" y="6597650"/>
            <a:ext cx="360363" cy="260350"/>
          </a:xfrm>
          <a:prstGeom prst="star8">
            <a:avLst>
              <a:gd name="adj" fmla="val 3825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2767013" y="228600"/>
            <a:ext cx="33115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 sz="2400" b="1">
              <a:solidFill>
                <a:srgbClr val="0000FF"/>
              </a:solidFill>
              <a:latin typeface="Arial" charset="0"/>
            </a:endParaRPr>
          </a:p>
          <a:p>
            <a:pPr algn="ctr"/>
            <a:r>
              <a:rPr lang="en-US" sz="2400" b="1">
                <a:solidFill>
                  <a:srgbClr val="0000FF"/>
                </a:solidFill>
                <a:latin typeface="Arial" charset="0"/>
              </a:rPr>
              <a:t>Môn: Tin Học</a:t>
            </a:r>
          </a:p>
          <a:p>
            <a:pPr algn="ctr"/>
            <a:r>
              <a:rPr lang="en-US" sz="2400" b="1">
                <a:solidFill>
                  <a:srgbClr val="0000FF"/>
                </a:solidFill>
                <a:latin typeface="Arial" charset="0"/>
              </a:rPr>
              <a:t>Bài 5: Di chuyển hình</a:t>
            </a:r>
          </a:p>
        </p:txBody>
      </p:sp>
      <p:grpSp>
        <p:nvGrpSpPr>
          <p:cNvPr id="9231" name="Group 15"/>
          <p:cNvGrpSpPr>
            <a:grpSpLocks/>
          </p:cNvGrpSpPr>
          <p:nvPr/>
        </p:nvGrpSpPr>
        <p:grpSpPr bwMode="auto">
          <a:xfrm>
            <a:off x="0" y="-38100"/>
            <a:ext cx="9321800" cy="6896100"/>
            <a:chOff x="0" y="-10"/>
            <a:chExt cx="5760" cy="4330"/>
          </a:xfrm>
        </p:grpSpPr>
        <p:pic>
          <p:nvPicPr>
            <p:cNvPr id="9241" name="Picture 16" descr="Animate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-5400000">
              <a:off x="-2109" y="2109"/>
              <a:ext cx="4294" cy="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42" name="Picture 17" descr="Animate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4220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43" name="Picture 18" descr="Animate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-5400000">
              <a:off x="3576" y="2103"/>
              <a:ext cx="4294" cy="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44" name="Picture 19" descr="Animate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-10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333" name="Text Box 21"/>
          <p:cNvSpPr txBox="1">
            <a:spLocks noChangeArrowheads="1"/>
          </p:cNvSpPr>
          <p:nvPr/>
        </p:nvSpPr>
        <p:spPr bwMode="auto">
          <a:xfrm>
            <a:off x="685800" y="1600200"/>
            <a:ext cx="79248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FF3399"/>
                </a:solidFill>
                <a:latin typeface="Arial" charset="0"/>
              </a:rPr>
              <a:t>Bước 2</a:t>
            </a:r>
            <a:r>
              <a:rPr lang="en-US" sz="2800">
                <a:latin typeface="Arial" charset="0"/>
              </a:rPr>
              <a:t>: Đưa con trỏ chuột vào vùng được chọn (con trỏ chuột từ hình mũi tên </a:t>
            </a:r>
            <a:r>
              <a:rPr lang="en-US" sz="2800">
                <a:solidFill>
                  <a:schemeClr val="bg1"/>
                </a:solidFill>
                <a:latin typeface="Arial" charset="0"/>
                <a:sym typeface="Wingdings 3" pitchFamily="18" charset="2"/>
              </a:rPr>
              <a:t></a:t>
            </a:r>
            <a:r>
              <a:rPr lang="en-US" sz="2800">
                <a:latin typeface="Arial" charset="0"/>
                <a:sym typeface="Wingdings 3" pitchFamily="18" charset="2"/>
              </a:rPr>
              <a:t> sẽ chuyển sang hình  </a:t>
            </a:r>
            <a:r>
              <a:rPr lang="en-US">
                <a:latin typeface="Arial" charset="0"/>
                <a:sym typeface="Wingdings 3" pitchFamily="18" charset="2"/>
              </a:rPr>
              <a:t>     )</a:t>
            </a:r>
            <a:r>
              <a:rPr lang="en-US" sz="2800">
                <a:latin typeface="Arial" charset="0"/>
              </a:rPr>
              <a:t> và kéo thả chuột tới vị trí mới</a:t>
            </a:r>
          </a:p>
        </p:txBody>
      </p:sp>
      <p:pic>
        <p:nvPicPr>
          <p:cNvPr id="9233" name="Picture 2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09800" y="3124200"/>
            <a:ext cx="3810000" cy="318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4" name="Text Box 41"/>
          <p:cNvSpPr txBox="1">
            <a:spLocks noChangeArrowheads="1"/>
          </p:cNvSpPr>
          <p:nvPr/>
        </p:nvSpPr>
        <p:spPr bwMode="auto">
          <a:xfrm>
            <a:off x="762000" y="6021388"/>
            <a:ext cx="8509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Chú ý:</a:t>
            </a:r>
            <a:endParaRPr lang="en-US">
              <a:latin typeface="Arial" charset="0"/>
              <a:sym typeface="Wingdings 3" pitchFamily="18" charset="2"/>
            </a:endParaRPr>
          </a:p>
        </p:txBody>
      </p:sp>
      <p:sp>
        <p:nvSpPr>
          <p:cNvPr id="13354" name="AutoShape 42"/>
          <p:cNvSpPr>
            <a:spLocks noChangeArrowheads="1"/>
          </p:cNvSpPr>
          <p:nvPr/>
        </p:nvSpPr>
        <p:spPr bwMode="auto">
          <a:xfrm>
            <a:off x="1524000" y="2514600"/>
            <a:ext cx="304800" cy="381000"/>
          </a:xfrm>
          <a:custGeom>
            <a:avLst/>
            <a:gdLst>
              <a:gd name="T0" fmla="*/ 60692798 w 21600"/>
              <a:gd name="T1" fmla="*/ 59270332 h 21600"/>
              <a:gd name="T2" fmla="*/ 30346399 w 21600"/>
              <a:gd name="T3" fmla="*/ 118540664 h 21600"/>
              <a:gd name="T4" fmla="*/ 0 w 21600"/>
              <a:gd name="T5" fmla="*/ 59270332 h 21600"/>
              <a:gd name="T6" fmla="*/ 30346399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160 w 21600"/>
              <a:gd name="T13" fmla="*/ 8640 h 21600"/>
              <a:gd name="T14" fmla="*/ 19440 w 21600"/>
              <a:gd name="T15" fmla="*/ 1296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6480" y="4320"/>
                </a:lnTo>
                <a:lnTo>
                  <a:pt x="8640" y="4320"/>
                </a:lnTo>
                <a:lnTo>
                  <a:pt x="8640" y="8640"/>
                </a:lnTo>
                <a:lnTo>
                  <a:pt x="4320" y="8640"/>
                </a:lnTo>
                <a:lnTo>
                  <a:pt x="4320" y="6480"/>
                </a:lnTo>
                <a:lnTo>
                  <a:pt x="0" y="10800"/>
                </a:lnTo>
                <a:lnTo>
                  <a:pt x="4320" y="15120"/>
                </a:lnTo>
                <a:lnTo>
                  <a:pt x="4320" y="12960"/>
                </a:lnTo>
                <a:lnTo>
                  <a:pt x="8640" y="12960"/>
                </a:lnTo>
                <a:lnTo>
                  <a:pt x="8640" y="17280"/>
                </a:lnTo>
                <a:lnTo>
                  <a:pt x="6480" y="17280"/>
                </a:lnTo>
                <a:lnTo>
                  <a:pt x="10800" y="21600"/>
                </a:lnTo>
                <a:lnTo>
                  <a:pt x="15120" y="17280"/>
                </a:lnTo>
                <a:lnTo>
                  <a:pt x="12960" y="17280"/>
                </a:lnTo>
                <a:lnTo>
                  <a:pt x="12960" y="12960"/>
                </a:lnTo>
                <a:lnTo>
                  <a:pt x="17280" y="12960"/>
                </a:lnTo>
                <a:lnTo>
                  <a:pt x="17280" y="15120"/>
                </a:lnTo>
                <a:lnTo>
                  <a:pt x="21600" y="10800"/>
                </a:lnTo>
                <a:lnTo>
                  <a:pt x="17280" y="6480"/>
                </a:lnTo>
                <a:lnTo>
                  <a:pt x="17280" y="8640"/>
                </a:lnTo>
                <a:lnTo>
                  <a:pt x="12960" y="8640"/>
                </a:lnTo>
                <a:lnTo>
                  <a:pt x="12960" y="4320"/>
                </a:lnTo>
                <a:lnTo>
                  <a:pt x="15120" y="4320"/>
                </a:lnTo>
                <a:lnTo>
                  <a:pt x="10800" y="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45"/>
          <p:cNvGrpSpPr>
            <a:grpSpLocks/>
          </p:cNvGrpSpPr>
          <p:nvPr/>
        </p:nvGrpSpPr>
        <p:grpSpPr bwMode="auto">
          <a:xfrm>
            <a:off x="2224088" y="3124200"/>
            <a:ext cx="1295400" cy="1066800"/>
            <a:chOff x="1401" y="1968"/>
            <a:chExt cx="816" cy="672"/>
          </a:xfrm>
        </p:grpSpPr>
        <p:grpSp>
          <p:nvGrpSpPr>
            <p:cNvPr id="9237" name="Group 36"/>
            <p:cNvGrpSpPr>
              <a:grpSpLocks/>
            </p:cNvGrpSpPr>
            <p:nvPr/>
          </p:nvGrpSpPr>
          <p:grpSpPr bwMode="auto">
            <a:xfrm>
              <a:off x="1401" y="1968"/>
              <a:ext cx="816" cy="672"/>
              <a:chOff x="1440" y="1824"/>
              <a:chExt cx="816" cy="672"/>
            </a:xfrm>
          </p:grpSpPr>
          <p:pic>
            <p:nvPicPr>
              <p:cNvPr id="9239" name="Picture 27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1440" y="1824"/>
                <a:ext cx="746" cy="6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240" name="Rectangle 34"/>
              <p:cNvSpPr>
                <a:spLocks noChangeArrowheads="1"/>
              </p:cNvSpPr>
              <p:nvPr/>
            </p:nvSpPr>
            <p:spPr bwMode="auto">
              <a:xfrm>
                <a:off x="1440" y="1824"/>
                <a:ext cx="816" cy="67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charset="0"/>
                </a:endParaRPr>
              </a:p>
            </p:txBody>
          </p:sp>
        </p:grpSp>
        <p:sp>
          <p:nvSpPr>
            <p:cNvPr id="9238" name="AutoShape 43"/>
            <p:cNvSpPr>
              <a:spLocks noChangeArrowheads="1"/>
            </p:cNvSpPr>
            <p:nvPr/>
          </p:nvSpPr>
          <p:spPr bwMode="auto">
            <a:xfrm>
              <a:off x="1872" y="2016"/>
              <a:ext cx="192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2138 w 21600"/>
                <a:gd name="T13" fmla="*/ 8640 h 21600"/>
                <a:gd name="T14" fmla="*/ 19463 w 21600"/>
                <a:gd name="T15" fmla="*/ 1296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00" y="0"/>
                  </a:moveTo>
                  <a:lnTo>
                    <a:pt x="6480" y="4320"/>
                  </a:lnTo>
                  <a:lnTo>
                    <a:pt x="8640" y="4320"/>
                  </a:lnTo>
                  <a:lnTo>
                    <a:pt x="8640" y="8640"/>
                  </a:lnTo>
                  <a:lnTo>
                    <a:pt x="4320" y="8640"/>
                  </a:lnTo>
                  <a:lnTo>
                    <a:pt x="4320" y="6480"/>
                  </a:lnTo>
                  <a:lnTo>
                    <a:pt x="0" y="10800"/>
                  </a:lnTo>
                  <a:lnTo>
                    <a:pt x="4320" y="15120"/>
                  </a:lnTo>
                  <a:lnTo>
                    <a:pt x="4320" y="12960"/>
                  </a:lnTo>
                  <a:lnTo>
                    <a:pt x="8640" y="12960"/>
                  </a:lnTo>
                  <a:lnTo>
                    <a:pt x="8640" y="17280"/>
                  </a:lnTo>
                  <a:lnTo>
                    <a:pt x="6480" y="17280"/>
                  </a:lnTo>
                  <a:lnTo>
                    <a:pt x="10800" y="21600"/>
                  </a:lnTo>
                  <a:lnTo>
                    <a:pt x="15120" y="17280"/>
                  </a:lnTo>
                  <a:lnTo>
                    <a:pt x="12960" y="17280"/>
                  </a:lnTo>
                  <a:lnTo>
                    <a:pt x="12960" y="12960"/>
                  </a:lnTo>
                  <a:lnTo>
                    <a:pt x="17280" y="12960"/>
                  </a:lnTo>
                  <a:lnTo>
                    <a:pt x="17280" y="15120"/>
                  </a:lnTo>
                  <a:lnTo>
                    <a:pt x="21600" y="10800"/>
                  </a:lnTo>
                  <a:lnTo>
                    <a:pt x="17280" y="6480"/>
                  </a:lnTo>
                  <a:lnTo>
                    <a:pt x="17280" y="8640"/>
                  </a:lnTo>
                  <a:lnTo>
                    <a:pt x="12960" y="8640"/>
                  </a:lnTo>
                  <a:lnTo>
                    <a:pt x="12960" y="4320"/>
                  </a:lnTo>
                  <a:lnTo>
                    <a:pt x="15120" y="432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61997E-6 L 0.26927 -3.61997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3" grpId="0"/>
      <p:bldP spid="1335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2" descr="imagesCA5IHRZ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25" y="111125"/>
            <a:ext cx="9032875" cy="658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 descr="blumen-pflanzen042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699125"/>
            <a:ext cx="19812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AutoShape 4"/>
          <p:cNvSpPr>
            <a:spLocks noChangeArrowheads="1"/>
          </p:cNvSpPr>
          <p:nvPr/>
        </p:nvSpPr>
        <p:spPr bwMode="auto">
          <a:xfrm>
            <a:off x="1752600" y="6524625"/>
            <a:ext cx="431800" cy="333375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45" name="AutoShape 5"/>
          <p:cNvSpPr>
            <a:spLocks noChangeArrowheads="1"/>
          </p:cNvSpPr>
          <p:nvPr/>
        </p:nvSpPr>
        <p:spPr bwMode="auto">
          <a:xfrm>
            <a:off x="2590800" y="6597650"/>
            <a:ext cx="360363" cy="260350"/>
          </a:xfrm>
          <a:prstGeom prst="star8">
            <a:avLst>
              <a:gd name="adj" fmla="val 3825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46" name="AutoShape 6"/>
          <p:cNvSpPr>
            <a:spLocks noChangeArrowheads="1"/>
          </p:cNvSpPr>
          <p:nvPr/>
        </p:nvSpPr>
        <p:spPr bwMode="auto">
          <a:xfrm>
            <a:off x="3200400" y="6597650"/>
            <a:ext cx="431800" cy="26035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47" name="AutoShape 7"/>
          <p:cNvSpPr>
            <a:spLocks noChangeArrowheads="1"/>
          </p:cNvSpPr>
          <p:nvPr/>
        </p:nvSpPr>
        <p:spPr bwMode="auto">
          <a:xfrm>
            <a:off x="4648200" y="6597650"/>
            <a:ext cx="431800" cy="26035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48" name="AutoShape 8"/>
          <p:cNvSpPr>
            <a:spLocks noChangeArrowheads="1"/>
          </p:cNvSpPr>
          <p:nvPr/>
        </p:nvSpPr>
        <p:spPr bwMode="auto">
          <a:xfrm>
            <a:off x="5486400" y="6597650"/>
            <a:ext cx="360363" cy="260350"/>
          </a:xfrm>
          <a:prstGeom prst="star8">
            <a:avLst>
              <a:gd name="adj" fmla="val 3825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49" name="AutoShape 9"/>
          <p:cNvSpPr>
            <a:spLocks noChangeArrowheads="1"/>
          </p:cNvSpPr>
          <p:nvPr/>
        </p:nvSpPr>
        <p:spPr bwMode="auto">
          <a:xfrm>
            <a:off x="6172200" y="6524625"/>
            <a:ext cx="431800" cy="333375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50" name="AutoShape 10"/>
          <p:cNvSpPr>
            <a:spLocks noChangeArrowheads="1"/>
          </p:cNvSpPr>
          <p:nvPr/>
        </p:nvSpPr>
        <p:spPr bwMode="auto">
          <a:xfrm>
            <a:off x="6934200" y="6524625"/>
            <a:ext cx="431800" cy="333375"/>
          </a:xfrm>
          <a:prstGeom prst="star16">
            <a:avLst>
              <a:gd name="adj" fmla="val 3750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51" name="AutoShape 11"/>
          <p:cNvSpPr>
            <a:spLocks noChangeArrowheads="1"/>
          </p:cNvSpPr>
          <p:nvPr/>
        </p:nvSpPr>
        <p:spPr bwMode="auto">
          <a:xfrm>
            <a:off x="7696200" y="6597650"/>
            <a:ext cx="431800" cy="26035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52" name="AutoShape 12"/>
          <p:cNvSpPr>
            <a:spLocks noChangeArrowheads="1"/>
          </p:cNvSpPr>
          <p:nvPr/>
        </p:nvSpPr>
        <p:spPr bwMode="auto">
          <a:xfrm>
            <a:off x="3810000" y="6597650"/>
            <a:ext cx="360363" cy="260350"/>
          </a:xfrm>
          <a:prstGeom prst="star8">
            <a:avLst>
              <a:gd name="adj" fmla="val 3825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53" name="AutoShape 13"/>
          <p:cNvSpPr>
            <a:spLocks noChangeArrowheads="1"/>
          </p:cNvSpPr>
          <p:nvPr/>
        </p:nvSpPr>
        <p:spPr bwMode="auto">
          <a:xfrm>
            <a:off x="8382000" y="6597650"/>
            <a:ext cx="360363" cy="260350"/>
          </a:xfrm>
          <a:prstGeom prst="star8">
            <a:avLst>
              <a:gd name="adj" fmla="val 3825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2995613" y="228600"/>
            <a:ext cx="33115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 sz="2400" b="1">
              <a:solidFill>
                <a:srgbClr val="0000FF"/>
              </a:solidFill>
              <a:latin typeface="Arial" charset="0"/>
            </a:endParaRPr>
          </a:p>
          <a:p>
            <a:pPr algn="ctr"/>
            <a:r>
              <a:rPr lang="en-US" sz="2400" b="1">
                <a:solidFill>
                  <a:srgbClr val="0000FF"/>
                </a:solidFill>
                <a:latin typeface="Arial" charset="0"/>
              </a:rPr>
              <a:t>Môn: Tin Học</a:t>
            </a:r>
          </a:p>
          <a:p>
            <a:pPr algn="ctr"/>
            <a:r>
              <a:rPr lang="en-US" sz="2400" b="1">
                <a:solidFill>
                  <a:srgbClr val="0000FF"/>
                </a:solidFill>
                <a:latin typeface="Arial" charset="0"/>
              </a:rPr>
              <a:t>Bài 5: Di chuyển hình</a:t>
            </a:r>
          </a:p>
        </p:txBody>
      </p:sp>
      <p:grpSp>
        <p:nvGrpSpPr>
          <p:cNvPr id="10255" name="Group 15"/>
          <p:cNvGrpSpPr>
            <a:grpSpLocks/>
          </p:cNvGrpSpPr>
          <p:nvPr/>
        </p:nvGrpSpPr>
        <p:grpSpPr bwMode="auto">
          <a:xfrm>
            <a:off x="0" y="-38100"/>
            <a:ext cx="9321800" cy="6896100"/>
            <a:chOff x="0" y="-10"/>
            <a:chExt cx="5760" cy="4330"/>
          </a:xfrm>
        </p:grpSpPr>
        <p:pic>
          <p:nvPicPr>
            <p:cNvPr id="10261" name="Picture 16" descr="Animate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-5400000">
              <a:off x="-2109" y="2109"/>
              <a:ext cx="4294" cy="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62" name="Picture 17" descr="Animate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4220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63" name="Picture 18" descr="Animate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-5400000">
              <a:off x="3576" y="2103"/>
              <a:ext cx="4294" cy="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64" name="Picture 19" descr="Animate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-10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356" name="Text Box 20"/>
          <p:cNvSpPr txBox="1">
            <a:spLocks noChangeArrowheads="1"/>
          </p:cNvSpPr>
          <p:nvPr/>
        </p:nvSpPr>
        <p:spPr bwMode="auto">
          <a:xfrm>
            <a:off x="1066800" y="1524000"/>
            <a:ext cx="77724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FF3399"/>
                </a:solidFill>
                <a:latin typeface="Arial" charset="0"/>
              </a:rPr>
              <a:t>Bước 3</a:t>
            </a:r>
            <a:r>
              <a:rPr lang="en-US" sz="2800">
                <a:latin typeface="Arial" charset="0"/>
              </a:rPr>
              <a:t>: Nháy chuột bên ngoài vùng chọn để kết thúc</a:t>
            </a:r>
          </a:p>
        </p:txBody>
      </p:sp>
      <p:pic>
        <p:nvPicPr>
          <p:cNvPr id="14357" name="Picture 2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0" y="2895600"/>
            <a:ext cx="3810000" cy="318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9" name="Picture 2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99013" y="2901950"/>
            <a:ext cx="1184275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60" name="Rectangle 24"/>
          <p:cNvSpPr>
            <a:spLocks noChangeArrowheads="1"/>
          </p:cNvSpPr>
          <p:nvPr/>
        </p:nvSpPr>
        <p:spPr bwMode="auto">
          <a:xfrm>
            <a:off x="4800600" y="2895600"/>
            <a:ext cx="1295400" cy="10668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4369" name="AutoShape 33"/>
          <p:cNvSpPr>
            <a:spLocks noChangeArrowheads="1"/>
          </p:cNvSpPr>
          <p:nvPr/>
        </p:nvSpPr>
        <p:spPr bwMode="auto">
          <a:xfrm>
            <a:off x="1066800" y="2209800"/>
            <a:ext cx="1143000" cy="1371600"/>
          </a:xfrm>
          <a:prstGeom prst="cloudCallout">
            <a:avLst>
              <a:gd name="adj1" fmla="val 139306"/>
              <a:gd name="adj2" fmla="val 5671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>
                <a:latin typeface="Arial" charset="0"/>
              </a:rPr>
              <a:t>Nháy chuột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7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6" grpId="0"/>
      <p:bldP spid="14360" grpId="0" animBg="1"/>
      <p:bldP spid="14360" grpId="1" animBg="1"/>
      <p:bldP spid="1436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Picture1fff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 descr="blumen-pflanzen042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699125"/>
            <a:ext cx="19812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AutoShape 4"/>
          <p:cNvSpPr>
            <a:spLocks noChangeArrowheads="1"/>
          </p:cNvSpPr>
          <p:nvPr/>
        </p:nvSpPr>
        <p:spPr bwMode="auto">
          <a:xfrm>
            <a:off x="1752600" y="6524625"/>
            <a:ext cx="431800" cy="333375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69" name="AutoShape 5"/>
          <p:cNvSpPr>
            <a:spLocks noChangeArrowheads="1"/>
          </p:cNvSpPr>
          <p:nvPr/>
        </p:nvSpPr>
        <p:spPr bwMode="auto">
          <a:xfrm>
            <a:off x="2590800" y="6597650"/>
            <a:ext cx="360363" cy="260350"/>
          </a:xfrm>
          <a:prstGeom prst="star8">
            <a:avLst>
              <a:gd name="adj" fmla="val 3825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70" name="AutoShape 6"/>
          <p:cNvSpPr>
            <a:spLocks noChangeArrowheads="1"/>
          </p:cNvSpPr>
          <p:nvPr/>
        </p:nvSpPr>
        <p:spPr bwMode="auto">
          <a:xfrm>
            <a:off x="3200400" y="6597650"/>
            <a:ext cx="431800" cy="26035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71" name="AutoShape 7"/>
          <p:cNvSpPr>
            <a:spLocks noChangeArrowheads="1"/>
          </p:cNvSpPr>
          <p:nvPr/>
        </p:nvSpPr>
        <p:spPr bwMode="auto">
          <a:xfrm>
            <a:off x="4648200" y="6597650"/>
            <a:ext cx="431800" cy="26035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72" name="AutoShape 8"/>
          <p:cNvSpPr>
            <a:spLocks noChangeArrowheads="1"/>
          </p:cNvSpPr>
          <p:nvPr/>
        </p:nvSpPr>
        <p:spPr bwMode="auto">
          <a:xfrm>
            <a:off x="5486400" y="6597650"/>
            <a:ext cx="360363" cy="260350"/>
          </a:xfrm>
          <a:prstGeom prst="star8">
            <a:avLst>
              <a:gd name="adj" fmla="val 3825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73" name="AutoShape 9"/>
          <p:cNvSpPr>
            <a:spLocks noChangeArrowheads="1"/>
          </p:cNvSpPr>
          <p:nvPr/>
        </p:nvSpPr>
        <p:spPr bwMode="auto">
          <a:xfrm>
            <a:off x="6172200" y="6524625"/>
            <a:ext cx="431800" cy="333375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74" name="AutoShape 10"/>
          <p:cNvSpPr>
            <a:spLocks noChangeArrowheads="1"/>
          </p:cNvSpPr>
          <p:nvPr/>
        </p:nvSpPr>
        <p:spPr bwMode="auto">
          <a:xfrm>
            <a:off x="6934200" y="6524625"/>
            <a:ext cx="431800" cy="333375"/>
          </a:xfrm>
          <a:prstGeom prst="star16">
            <a:avLst>
              <a:gd name="adj" fmla="val 3750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7696200" y="6597650"/>
            <a:ext cx="431800" cy="26035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76" name="AutoShape 12"/>
          <p:cNvSpPr>
            <a:spLocks noChangeArrowheads="1"/>
          </p:cNvSpPr>
          <p:nvPr/>
        </p:nvSpPr>
        <p:spPr bwMode="auto">
          <a:xfrm>
            <a:off x="3810000" y="6597650"/>
            <a:ext cx="360363" cy="260350"/>
          </a:xfrm>
          <a:prstGeom prst="star8">
            <a:avLst>
              <a:gd name="adj" fmla="val 3825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77" name="AutoShape 13"/>
          <p:cNvSpPr>
            <a:spLocks noChangeArrowheads="1"/>
          </p:cNvSpPr>
          <p:nvPr/>
        </p:nvSpPr>
        <p:spPr bwMode="auto">
          <a:xfrm>
            <a:off x="8382000" y="6597650"/>
            <a:ext cx="360363" cy="260350"/>
          </a:xfrm>
          <a:prstGeom prst="star8">
            <a:avLst>
              <a:gd name="adj" fmla="val 3825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2913063" y="247650"/>
            <a:ext cx="33115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 sz="2400" b="1">
              <a:solidFill>
                <a:srgbClr val="0000FF"/>
              </a:solidFill>
              <a:latin typeface="Arial" charset="0"/>
            </a:endParaRPr>
          </a:p>
          <a:p>
            <a:pPr algn="ctr"/>
            <a:r>
              <a:rPr lang="en-US" sz="2400" b="1">
                <a:solidFill>
                  <a:srgbClr val="0000FF"/>
                </a:solidFill>
                <a:latin typeface="Arial" charset="0"/>
              </a:rPr>
              <a:t>Môn: Tin Học</a:t>
            </a:r>
          </a:p>
          <a:p>
            <a:pPr algn="ctr"/>
            <a:r>
              <a:rPr lang="en-US" sz="2400" b="1">
                <a:solidFill>
                  <a:srgbClr val="0000FF"/>
                </a:solidFill>
                <a:latin typeface="Arial" charset="0"/>
              </a:rPr>
              <a:t>Bài 5: Di chuyển hình</a:t>
            </a:r>
          </a:p>
        </p:txBody>
      </p:sp>
      <p:grpSp>
        <p:nvGrpSpPr>
          <p:cNvPr id="11279" name="Group 15"/>
          <p:cNvGrpSpPr>
            <a:grpSpLocks/>
          </p:cNvGrpSpPr>
          <p:nvPr/>
        </p:nvGrpSpPr>
        <p:grpSpPr bwMode="auto">
          <a:xfrm>
            <a:off x="0" y="-38100"/>
            <a:ext cx="9321800" cy="6896100"/>
            <a:chOff x="0" y="-10"/>
            <a:chExt cx="5760" cy="4330"/>
          </a:xfrm>
        </p:grpSpPr>
        <p:pic>
          <p:nvPicPr>
            <p:cNvPr id="11284" name="Picture 16" descr="Animate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-5400000">
              <a:off x="-2109" y="2109"/>
              <a:ext cx="4294" cy="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85" name="Picture 17" descr="Animate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4220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86" name="Picture 18" descr="Animate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-5400000">
              <a:off x="3576" y="2103"/>
              <a:ext cx="4294" cy="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87" name="Picture 19" descr="Animate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-10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1295400" y="2514600"/>
            <a:ext cx="7620000" cy="2216150"/>
            <a:chOff x="528" y="2016"/>
            <a:chExt cx="4800" cy="1396"/>
          </a:xfrm>
        </p:grpSpPr>
        <p:sp>
          <p:nvSpPr>
            <p:cNvPr id="11281" name="Text Box 28"/>
            <p:cNvSpPr txBox="1">
              <a:spLocks noChangeArrowheads="1"/>
            </p:cNvSpPr>
            <p:nvPr/>
          </p:nvSpPr>
          <p:spPr bwMode="auto">
            <a:xfrm>
              <a:off x="528" y="2016"/>
              <a:ext cx="4800" cy="13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00FF"/>
                  </a:solidFill>
                  <a:latin typeface="Arial" charset="0"/>
                </a:rPr>
                <a:t>CÁC BƯỚC THỰC HIỆN</a:t>
              </a:r>
            </a:p>
            <a:p>
              <a:r>
                <a:rPr lang="en-US" sz="2400">
                  <a:latin typeface="Arial" charset="0"/>
                </a:rPr>
                <a:t>Bước 1: Dùng công cụ          hoặc công cụ          để chọn một vùng bao quanh vùng cần di chuyển</a:t>
              </a:r>
            </a:p>
            <a:p>
              <a:r>
                <a:rPr lang="en-US" sz="2400">
                  <a:latin typeface="Arial" charset="0"/>
                </a:rPr>
                <a:t>Bước 2: Đưa con trỏ chuột vào vùng được chọn và kéo thả chuột tới vị trí mới</a:t>
              </a:r>
            </a:p>
            <a:p>
              <a:r>
                <a:rPr lang="en-US" sz="2400">
                  <a:latin typeface="Arial" charset="0"/>
                </a:rPr>
                <a:t>Bước 3: Nháy chuột bên ngoài vùng chọn để kết thúc</a:t>
              </a:r>
            </a:p>
          </p:txBody>
        </p:sp>
        <p:pic>
          <p:nvPicPr>
            <p:cNvPr id="11282" name="Picture 29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544" y="2064"/>
              <a:ext cx="380" cy="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83" name="Picture 3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272" y="2016"/>
              <a:ext cx="432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Picture1fff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 descr="blumen-pflanzen042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699125"/>
            <a:ext cx="19812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AutoShape 4"/>
          <p:cNvSpPr>
            <a:spLocks noChangeArrowheads="1"/>
          </p:cNvSpPr>
          <p:nvPr/>
        </p:nvSpPr>
        <p:spPr bwMode="auto">
          <a:xfrm>
            <a:off x="1752600" y="6524625"/>
            <a:ext cx="431800" cy="333375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293" name="AutoShape 5"/>
          <p:cNvSpPr>
            <a:spLocks noChangeArrowheads="1"/>
          </p:cNvSpPr>
          <p:nvPr/>
        </p:nvSpPr>
        <p:spPr bwMode="auto">
          <a:xfrm>
            <a:off x="2590800" y="6597650"/>
            <a:ext cx="360363" cy="260350"/>
          </a:xfrm>
          <a:prstGeom prst="star8">
            <a:avLst>
              <a:gd name="adj" fmla="val 3825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294" name="AutoShape 6"/>
          <p:cNvSpPr>
            <a:spLocks noChangeArrowheads="1"/>
          </p:cNvSpPr>
          <p:nvPr/>
        </p:nvSpPr>
        <p:spPr bwMode="auto">
          <a:xfrm>
            <a:off x="3200400" y="6597650"/>
            <a:ext cx="431800" cy="26035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295" name="AutoShape 7"/>
          <p:cNvSpPr>
            <a:spLocks noChangeArrowheads="1"/>
          </p:cNvSpPr>
          <p:nvPr/>
        </p:nvSpPr>
        <p:spPr bwMode="auto">
          <a:xfrm>
            <a:off x="4648200" y="6597650"/>
            <a:ext cx="431800" cy="26035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296" name="AutoShape 8"/>
          <p:cNvSpPr>
            <a:spLocks noChangeArrowheads="1"/>
          </p:cNvSpPr>
          <p:nvPr/>
        </p:nvSpPr>
        <p:spPr bwMode="auto">
          <a:xfrm>
            <a:off x="5486400" y="6597650"/>
            <a:ext cx="360363" cy="260350"/>
          </a:xfrm>
          <a:prstGeom prst="star8">
            <a:avLst>
              <a:gd name="adj" fmla="val 3825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297" name="AutoShape 9"/>
          <p:cNvSpPr>
            <a:spLocks noChangeArrowheads="1"/>
          </p:cNvSpPr>
          <p:nvPr/>
        </p:nvSpPr>
        <p:spPr bwMode="auto">
          <a:xfrm>
            <a:off x="6172200" y="6524625"/>
            <a:ext cx="431800" cy="333375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298" name="AutoShape 10"/>
          <p:cNvSpPr>
            <a:spLocks noChangeArrowheads="1"/>
          </p:cNvSpPr>
          <p:nvPr/>
        </p:nvSpPr>
        <p:spPr bwMode="auto">
          <a:xfrm>
            <a:off x="6934200" y="6524625"/>
            <a:ext cx="431800" cy="333375"/>
          </a:xfrm>
          <a:prstGeom prst="star16">
            <a:avLst>
              <a:gd name="adj" fmla="val 3750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299" name="AutoShape 11"/>
          <p:cNvSpPr>
            <a:spLocks noChangeArrowheads="1"/>
          </p:cNvSpPr>
          <p:nvPr/>
        </p:nvSpPr>
        <p:spPr bwMode="auto">
          <a:xfrm>
            <a:off x="7696200" y="6597650"/>
            <a:ext cx="431800" cy="26035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300" name="AutoShape 12"/>
          <p:cNvSpPr>
            <a:spLocks noChangeArrowheads="1"/>
          </p:cNvSpPr>
          <p:nvPr/>
        </p:nvSpPr>
        <p:spPr bwMode="auto">
          <a:xfrm>
            <a:off x="3810000" y="6597650"/>
            <a:ext cx="360363" cy="260350"/>
          </a:xfrm>
          <a:prstGeom prst="star8">
            <a:avLst>
              <a:gd name="adj" fmla="val 3825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301" name="AutoShape 13"/>
          <p:cNvSpPr>
            <a:spLocks noChangeArrowheads="1"/>
          </p:cNvSpPr>
          <p:nvPr/>
        </p:nvSpPr>
        <p:spPr bwMode="auto">
          <a:xfrm>
            <a:off x="8382000" y="6597650"/>
            <a:ext cx="360363" cy="260350"/>
          </a:xfrm>
          <a:prstGeom prst="star8">
            <a:avLst>
              <a:gd name="adj" fmla="val 3825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pSp>
        <p:nvGrpSpPr>
          <p:cNvPr id="12302" name="Group 15"/>
          <p:cNvGrpSpPr>
            <a:grpSpLocks/>
          </p:cNvGrpSpPr>
          <p:nvPr/>
        </p:nvGrpSpPr>
        <p:grpSpPr bwMode="auto">
          <a:xfrm>
            <a:off x="0" y="-38100"/>
            <a:ext cx="9321800" cy="6896100"/>
            <a:chOff x="0" y="-10"/>
            <a:chExt cx="5760" cy="4330"/>
          </a:xfrm>
        </p:grpSpPr>
        <p:pic>
          <p:nvPicPr>
            <p:cNvPr id="12309" name="Picture 16" descr="Animate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-5400000">
              <a:off x="-2109" y="2109"/>
              <a:ext cx="4294" cy="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10" name="Picture 17" descr="Animate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4220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11" name="Picture 18" descr="Animate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-5400000">
              <a:off x="3576" y="2103"/>
              <a:ext cx="4294" cy="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12" name="Picture 19" descr="Animate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-10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303" name="Text Box 21"/>
          <p:cNvSpPr txBox="1">
            <a:spLocks noChangeArrowheads="1"/>
          </p:cNvSpPr>
          <p:nvPr/>
        </p:nvSpPr>
        <p:spPr bwMode="auto">
          <a:xfrm>
            <a:off x="2995613" y="228600"/>
            <a:ext cx="33115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 sz="2400" b="1">
              <a:solidFill>
                <a:srgbClr val="0000FF"/>
              </a:solidFill>
              <a:latin typeface="Arial" charset="0"/>
            </a:endParaRPr>
          </a:p>
          <a:p>
            <a:pPr algn="ctr"/>
            <a:r>
              <a:rPr lang="en-US" sz="2400" b="1">
                <a:solidFill>
                  <a:srgbClr val="0000FF"/>
                </a:solidFill>
                <a:latin typeface="Arial" charset="0"/>
              </a:rPr>
              <a:t>Môn: Tin Học</a:t>
            </a:r>
          </a:p>
          <a:p>
            <a:pPr algn="ctr"/>
            <a:r>
              <a:rPr lang="en-US" sz="2400" b="1">
                <a:solidFill>
                  <a:srgbClr val="0000FF"/>
                </a:solidFill>
                <a:latin typeface="Arial" charset="0"/>
              </a:rPr>
              <a:t>Bài 5: Di chuyển hình</a:t>
            </a:r>
          </a:p>
        </p:txBody>
      </p:sp>
      <p:sp>
        <p:nvSpPr>
          <p:cNvPr id="16406" name="Text Box 22"/>
          <p:cNvSpPr txBox="1">
            <a:spLocks noChangeArrowheads="1"/>
          </p:cNvSpPr>
          <p:nvPr/>
        </p:nvSpPr>
        <p:spPr bwMode="auto">
          <a:xfrm>
            <a:off x="1090613" y="1447800"/>
            <a:ext cx="805338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Arial" charset="0"/>
              </a:rPr>
              <a:t>Em hãy ghép các mảnh hình 1, 2, 3, 4 ở hình a để được ngôi nhà như hình b</a:t>
            </a:r>
            <a:r>
              <a:rPr lang="en-US">
                <a:latin typeface="Arial" charset="0"/>
              </a:rPr>
              <a:t>.</a:t>
            </a:r>
          </a:p>
        </p:txBody>
      </p:sp>
      <p:pic>
        <p:nvPicPr>
          <p:cNvPr id="16408" name="Picture 24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14400" y="2508250"/>
            <a:ext cx="3581400" cy="332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9" name="Picture 2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800600" y="2649538"/>
            <a:ext cx="4038600" cy="314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10" name="Text Box 26"/>
          <p:cNvSpPr txBox="1">
            <a:spLocks noChangeArrowheads="1"/>
          </p:cNvSpPr>
          <p:nvPr/>
        </p:nvSpPr>
        <p:spPr bwMode="auto">
          <a:xfrm>
            <a:off x="2057400" y="5943600"/>
            <a:ext cx="1244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Arial" charset="0"/>
              </a:rPr>
              <a:t>Hình a</a:t>
            </a:r>
          </a:p>
        </p:txBody>
      </p:sp>
      <p:sp>
        <p:nvSpPr>
          <p:cNvPr id="16411" name="Text Box 27"/>
          <p:cNvSpPr txBox="1">
            <a:spLocks noChangeArrowheads="1"/>
          </p:cNvSpPr>
          <p:nvPr/>
        </p:nvSpPr>
        <p:spPr bwMode="auto">
          <a:xfrm>
            <a:off x="6172200" y="5867400"/>
            <a:ext cx="1244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Arial" charset="0"/>
              </a:rPr>
              <a:t>Hình b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4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10" grpId="0"/>
      <p:bldP spid="164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Picture1fff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Oval 3"/>
          <p:cNvSpPr>
            <a:spLocks noChangeArrowheads="1"/>
          </p:cNvSpPr>
          <p:nvPr/>
        </p:nvSpPr>
        <p:spPr bwMode="auto">
          <a:xfrm>
            <a:off x="193675" y="152400"/>
            <a:ext cx="1676400" cy="6858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>
                <a:latin typeface="Arial" charset="0"/>
              </a:rPr>
              <a:t>Đội A</a:t>
            </a:r>
          </a:p>
        </p:txBody>
      </p:sp>
      <p:sp>
        <p:nvSpPr>
          <p:cNvPr id="13316" name="Oval 4"/>
          <p:cNvSpPr>
            <a:spLocks noChangeArrowheads="1"/>
          </p:cNvSpPr>
          <p:nvPr/>
        </p:nvSpPr>
        <p:spPr bwMode="auto">
          <a:xfrm>
            <a:off x="7334250" y="165100"/>
            <a:ext cx="1676400" cy="685800"/>
          </a:xfrm>
          <a:prstGeom prst="ellipse">
            <a:avLst/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latin typeface="Arial" charset="0"/>
              </a:rPr>
              <a:t>Đội B</a:t>
            </a:r>
          </a:p>
        </p:txBody>
      </p:sp>
      <p:sp>
        <p:nvSpPr>
          <p:cNvPr id="27653" name="WordArt 5"/>
          <p:cNvSpPr>
            <a:spLocks noChangeArrowheads="1" noChangeShapeType="1" noTextEdit="1"/>
          </p:cNvSpPr>
          <p:nvPr/>
        </p:nvSpPr>
        <p:spPr bwMode="auto">
          <a:xfrm>
            <a:off x="2667000" y="762000"/>
            <a:ext cx="4038600" cy="14478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vi-VN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latin typeface="Arial"/>
                <a:cs typeface="Arial"/>
              </a:rPr>
              <a:t>Ai nhanh-ai đúng</a:t>
            </a:r>
            <a:endParaRPr lang="en-US" sz="3600" kern="1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00FF00"/>
              </a:solidFill>
              <a:latin typeface="Arial"/>
              <a:cs typeface="Arial"/>
            </a:endParaRPr>
          </a:p>
        </p:txBody>
      </p:sp>
      <p:pic>
        <p:nvPicPr>
          <p:cNvPr id="13318" name="Picture 6" descr="Bellcoll">
            <a:hlinkClick r:id="rId3" action="ppaction://hlinkfile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62400" y="914400"/>
            <a:ext cx="144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7" descr="happyface2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914400"/>
            <a:ext cx="99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8" descr="happyface2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1905000"/>
            <a:ext cx="99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Picture 9" descr="happyface2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2819400"/>
            <a:ext cx="99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2" name="Picture 10" descr="happyface2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3886200"/>
            <a:ext cx="99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3" name="Picture 11" descr="happyface2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4800600"/>
            <a:ext cx="99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4" name="Picture 12" descr="happyface2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5791200"/>
            <a:ext cx="99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5" name="Picture 13" descr="THO3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29600" y="1219200"/>
            <a:ext cx="91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6" name="Picture 14" descr="THO3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29600" y="2133600"/>
            <a:ext cx="91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7" name="Picture 15" descr="THO3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29600" y="3048000"/>
            <a:ext cx="91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8" name="Picture 16" descr="THO3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29600" y="3886200"/>
            <a:ext cx="91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9" name="Picture 17" descr="THO3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29600" y="4724400"/>
            <a:ext cx="91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0" name="Picture 18" descr="THO3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29600" y="5486400"/>
            <a:ext cx="91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1" name="Picture 19" descr="young girl cheerleader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62800" y="914400"/>
            <a:ext cx="106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332" name="Group 20"/>
          <p:cNvGrpSpPr>
            <a:grpSpLocks/>
          </p:cNvGrpSpPr>
          <p:nvPr/>
        </p:nvGrpSpPr>
        <p:grpSpPr bwMode="auto">
          <a:xfrm>
            <a:off x="0" y="-38100"/>
            <a:ext cx="9321800" cy="6896100"/>
            <a:chOff x="0" y="-10"/>
            <a:chExt cx="5760" cy="4330"/>
          </a:xfrm>
        </p:grpSpPr>
        <p:pic>
          <p:nvPicPr>
            <p:cNvPr id="13337" name="Picture 21" descr="Animate"/>
            <p:cNvPicPr>
              <a:picLocks noChangeAspect="1" noChangeArrowheads="1" noCrop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 rot="-5400000">
              <a:off x="-2109" y="2109"/>
              <a:ext cx="4294" cy="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38" name="Picture 22" descr="Animate"/>
            <p:cNvPicPr>
              <a:picLocks noChangeAspect="1" noChangeArrowheads="1" noCrop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0" y="4220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39" name="Picture 23" descr="Animate"/>
            <p:cNvPicPr>
              <a:picLocks noChangeAspect="1" noChangeArrowheads="1" noCrop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 rot="-5400000">
              <a:off x="3576" y="2103"/>
              <a:ext cx="4294" cy="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40" name="Picture 24" descr="Animate"/>
            <p:cNvPicPr>
              <a:picLocks noChangeAspect="1" noChangeArrowheads="1" noCrop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0" y="-10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333" name="Rectangle 25"/>
          <p:cNvSpPr>
            <a:spLocks noChangeArrowheads="1"/>
          </p:cNvSpPr>
          <p:nvPr/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endParaRPr lang="en-US" sz="440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13334" name="Text Box 26"/>
          <p:cNvSpPr txBox="1">
            <a:spLocks noChangeArrowheads="1"/>
          </p:cNvSpPr>
          <p:nvPr/>
        </p:nvSpPr>
        <p:spPr bwMode="auto">
          <a:xfrm>
            <a:off x="1371600" y="2133600"/>
            <a:ext cx="7391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Arial" charset="0"/>
              </a:rPr>
              <a:t>Em hãy nêu tên tất cả các công cụ và hình vẽ ở hình sau:</a:t>
            </a:r>
            <a:endParaRPr lang="en-US">
              <a:latin typeface="Arial" charset="0"/>
            </a:endParaRPr>
          </a:p>
        </p:txBody>
      </p:sp>
      <p:pic>
        <p:nvPicPr>
          <p:cNvPr id="27675" name="Picture 27" descr="36_1_5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295400" y="3200400"/>
            <a:ext cx="2971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76" name="AutoShape 28"/>
          <p:cNvSpPr>
            <a:spLocks noChangeArrowheads="1"/>
          </p:cNvSpPr>
          <p:nvPr/>
        </p:nvSpPr>
        <p:spPr bwMode="auto">
          <a:xfrm>
            <a:off x="4495800" y="2743200"/>
            <a:ext cx="2286000" cy="1676400"/>
          </a:xfrm>
          <a:prstGeom prst="cloudCallout">
            <a:avLst>
              <a:gd name="adj1" fmla="val -119931"/>
              <a:gd name="adj2" fmla="val 62120"/>
            </a:avLst>
          </a:prstGeom>
          <a:gradFill rotWithShape="1">
            <a:gsLst>
              <a:gs pos="0">
                <a:srgbClr val="D1DCC2"/>
              </a:gs>
              <a:gs pos="100000">
                <a:srgbClr val="61665A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2800" b="1">
                <a:latin typeface="Arial" charset="0"/>
              </a:rPr>
              <a:t>Cố lên, cố lên…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7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7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24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276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276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76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276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 animBg="1"/>
      <p:bldP spid="27676" grpId="0" animBg="1"/>
      <p:bldP spid="2767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Picture1fffh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Oval 3"/>
          <p:cNvSpPr>
            <a:spLocks noChangeArrowheads="1"/>
          </p:cNvSpPr>
          <p:nvPr/>
        </p:nvSpPr>
        <p:spPr bwMode="auto">
          <a:xfrm>
            <a:off x="193675" y="152400"/>
            <a:ext cx="1676400" cy="6858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>
                <a:latin typeface="Arial" charset="0"/>
              </a:rPr>
              <a:t>Đội A</a:t>
            </a:r>
          </a:p>
        </p:txBody>
      </p:sp>
      <p:sp>
        <p:nvSpPr>
          <p:cNvPr id="14340" name="Oval 4"/>
          <p:cNvSpPr>
            <a:spLocks noChangeArrowheads="1"/>
          </p:cNvSpPr>
          <p:nvPr/>
        </p:nvSpPr>
        <p:spPr bwMode="auto">
          <a:xfrm>
            <a:off x="7334250" y="165100"/>
            <a:ext cx="1676400" cy="685800"/>
          </a:xfrm>
          <a:prstGeom prst="ellipse">
            <a:avLst/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latin typeface="Arial" charset="0"/>
              </a:rPr>
              <a:t>Đội B</a:t>
            </a:r>
          </a:p>
        </p:txBody>
      </p:sp>
      <p:sp>
        <p:nvSpPr>
          <p:cNvPr id="18437" name="WordArt 5"/>
          <p:cNvSpPr>
            <a:spLocks noChangeArrowheads="1" noChangeShapeType="1" noTextEdit="1"/>
          </p:cNvSpPr>
          <p:nvPr/>
        </p:nvSpPr>
        <p:spPr bwMode="auto">
          <a:xfrm>
            <a:off x="2667000" y="762000"/>
            <a:ext cx="4038600" cy="14478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vi-VN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latin typeface="Arial"/>
                <a:cs typeface="Arial"/>
              </a:rPr>
              <a:t>Ai nhanh-ai đúng</a:t>
            </a:r>
            <a:endParaRPr lang="en-US" sz="3600" kern="1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00FF00"/>
              </a:solidFill>
              <a:latin typeface="Arial"/>
              <a:cs typeface="Arial"/>
            </a:endParaRPr>
          </a:p>
        </p:txBody>
      </p:sp>
      <p:pic>
        <p:nvPicPr>
          <p:cNvPr id="14342" name="Picture 6" descr="Bellcoll">
            <a:hlinkClick r:id="rId5" action="ppaction://hlinkfile"/>
          </p:cNvPr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62400" y="914400"/>
            <a:ext cx="144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7" descr="happyface2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4800" y="914400"/>
            <a:ext cx="99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8" descr="happyface2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8600" y="1905000"/>
            <a:ext cx="99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Picture 9" descr="happyface2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8600" y="2819400"/>
            <a:ext cx="99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6" name="Picture 10" descr="happyface2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8600" y="3886200"/>
            <a:ext cx="99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7" name="Picture 11" descr="happyface2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8600" y="4800600"/>
            <a:ext cx="99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8" name="Picture 12" descr="happyface2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8600" y="5791200"/>
            <a:ext cx="99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9" name="Picture 13" descr="THO3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229600" y="1219200"/>
            <a:ext cx="91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0" name="Picture 14" descr="THO3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229600" y="2133600"/>
            <a:ext cx="91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1" name="Picture 15" descr="THO3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229600" y="3048000"/>
            <a:ext cx="91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2" name="Picture 16" descr="THO3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229600" y="3886200"/>
            <a:ext cx="91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3" name="Picture 17" descr="THO3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229600" y="4724400"/>
            <a:ext cx="91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4" name="Picture 18" descr="THO3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229600" y="5486400"/>
            <a:ext cx="91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5" name="Picture 19" descr="young girl cheerleader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162800" y="914400"/>
            <a:ext cx="106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356" name="Group 20"/>
          <p:cNvGrpSpPr>
            <a:grpSpLocks/>
          </p:cNvGrpSpPr>
          <p:nvPr/>
        </p:nvGrpSpPr>
        <p:grpSpPr bwMode="auto">
          <a:xfrm>
            <a:off x="0" y="-38100"/>
            <a:ext cx="9321800" cy="6896100"/>
            <a:chOff x="0" y="-10"/>
            <a:chExt cx="5760" cy="4330"/>
          </a:xfrm>
        </p:grpSpPr>
        <p:pic>
          <p:nvPicPr>
            <p:cNvPr id="14404" name="Picture 21" descr="Animate"/>
            <p:cNvPicPr>
              <a:picLocks noChangeAspect="1" noChangeArrowheads="1" noCrop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 rot="-5400000">
              <a:off x="-2109" y="2109"/>
              <a:ext cx="4294" cy="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405" name="Picture 22" descr="Animate"/>
            <p:cNvPicPr>
              <a:picLocks noChangeAspect="1" noChangeArrowheads="1" noCrop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0" y="4220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406" name="Picture 23" descr="Animate"/>
            <p:cNvPicPr>
              <a:picLocks noChangeAspect="1" noChangeArrowheads="1" noCrop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 rot="-5400000">
              <a:off x="3576" y="2103"/>
              <a:ext cx="4294" cy="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407" name="Picture 24" descr="Animate"/>
            <p:cNvPicPr>
              <a:picLocks noChangeAspect="1" noChangeArrowheads="1" noCrop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0" y="-10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357" name="Rectangle 25"/>
          <p:cNvSpPr>
            <a:spLocks noChangeArrowheads="1"/>
          </p:cNvSpPr>
          <p:nvPr/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endParaRPr lang="en-US" sz="4400">
              <a:solidFill>
                <a:schemeClr val="tx2"/>
              </a:solidFill>
              <a:latin typeface="Arial" charset="0"/>
            </a:endParaRPr>
          </a:p>
        </p:txBody>
      </p:sp>
      <p:grpSp>
        <p:nvGrpSpPr>
          <p:cNvPr id="3" name="Group 99"/>
          <p:cNvGrpSpPr>
            <a:grpSpLocks/>
          </p:cNvGrpSpPr>
          <p:nvPr/>
        </p:nvGrpSpPr>
        <p:grpSpPr bwMode="auto">
          <a:xfrm>
            <a:off x="1905000" y="2057400"/>
            <a:ext cx="5791200" cy="4419600"/>
            <a:chOff x="1200" y="1296"/>
            <a:chExt cx="3648" cy="2784"/>
          </a:xfrm>
        </p:grpSpPr>
        <p:pic>
          <p:nvPicPr>
            <p:cNvPr id="14392" name="Picture 27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032" y="2592"/>
              <a:ext cx="586" cy="7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93" name="Picture 28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1392" y="1968"/>
              <a:ext cx="567" cy="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94" name="Picture 29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1344" y="2688"/>
              <a:ext cx="528" cy="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95" name="Picture 30"/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2304" y="2688"/>
              <a:ext cx="606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96" name="Picture 31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2256" y="1968"/>
              <a:ext cx="624" cy="5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97" name="Picture 32"/>
            <p:cNvPicPr>
              <a:picLocks noChangeAspect="1" noChangeArrowheads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4080" y="1920"/>
              <a:ext cx="430" cy="5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98" name="Picture 33"/>
            <p:cNvPicPr>
              <a:picLocks noChangeAspect="1" noChangeArrowheads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3168" y="2640"/>
              <a:ext cx="529" cy="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99" name="Picture 34"/>
            <p:cNvPicPr>
              <a:picLocks noChangeAspect="1" noChangeArrowheads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 bwMode="auto">
            <a:xfrm>
              <a:off x="3216" y="2016"/>
              <a:ext cx="459" cy="4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400" name="Picture 35"/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1584" y="1392"/>
              <a:ext cx="2880" cy="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401" name="Rectangle 37"/>
            <p:cNvSpPr>
              <a:spLocks noChangeArrowheads="1"/>
            </p:cNvSpPr>
            <p:nvPr/>
          </p:nvSpPr>
          <p:spPr bwMode="auto">
            <a:xfrm>
              <a:off x="1200" y="1296"/>
              <a:ext cx="3648" cy="27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pic>
          <p:nvPicPr>
            <p:cNvPr id="14402" name="Picture 39"/>
            <p:cNvPicPr>
              <a:picLocks noChangeAspect="1" noChangeArrowheads="1"/>
            </p:cNvPicPr>
            <p:nvPr/>
          </p:nvPicPr>
          <p:blipFill>
            <a:blip r:embed="rId20"/>
            <a:srcRect/>
            <a:stretch>
              <a:fillRect/>
            </a:stretch>
          </p:blipFill>
          <p:spPr bwMode="auto">
            <a:xfrm>
              <a:off x="1440" y="3312"/>
              <a:ext cx="528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403" name="Picture 41"/>
            <p:cNvPicPr>
              <a:picLocks noChangeAspect="1" noChangeArrowheads="1"/>
            </p:cNvPicPr>
            <p:nvPr/>
          </p:nvPicPr>
          <p:blipFill>
            <a:blip r:embed="rId21"/>
            <a:srcRect/>
            <a:stretch>
              <a:fillRect/>
            </a:stretch>
          </p:blipFill>
          <p:spPr bwMode="auto">
            <a:xfrm>
              <a:off x="2357" y="3312"/>
              <a:ext cx="524" cy="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8492" name="Picture 60" descr="sbwatchdog"/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7467600" y="5715000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93" name="Oval 61"/>
          <p:cNvSpPr>
            <a:spLocks noChangeArrowheads="1"/>
          </p:cNvSpPr>
          <p:nvPr/>
        </p:nvSpPr>
        <p:spPr bwMode="auto">
          <a:xfrm>
            <a:off x="7467600" y="5715000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5</a:t>
            </a:r>
          </a:p>
        </p:txBody>
      </p:sp>
      <p:sp>
        <p:nvSpPr>
          <p:cNvPr id="18500" name="Oval 68"/>
          <p:cNvSpPr>
            <a:spLocks noChangeArrowheads="1"/>
          </p:cNvSpPr>
          <p:nvPr/>
        </p:nvSpPr>
        <p:spPr bwMode="auto">
          <a:xfrm>
            <a:off x="7467600" y="5638800"/>
            <a:ext cx="838200" cy="9144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30</a:t>
            </a:r>
            <a:endParaRPr lang="en-US">
              <a:latin typeface="Arial"/>
            </a:endParaRPr>
          </a:p>
        </p:txBody>
      </p:sp>
      <p:sp>
        <p:nvSpPr>
          <p:cNvPr id="18501" name="Oval 69"/>
          <p:cNvSpPr>
            <a:spLocks noChangeArrowheads="1"/>
          </p:cNvSpPr>
          <p:nvPr/>
        </p:nvSpPr>
        <p:spPr bwMode="auto">
          <a:xfrm>
            <a:off x="7467600" y="5638800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29</a:t>
            </a:r>
          </a:p>
        </p:txBody>
      </p:sp>
      <p:sp>
        <p:nvSpPr>
          <p:cNvPr id="18502" name="Oval 70"/>
          <p:cNvSpPr>
            <a:spLocks noChangeArrowheads="1"/>
          </p:cNvSpPr>
          <p:nvPr/>
        </p:nvSpPr>
        <p:spPr bwMode="auto">
          <a:xfrm>
            <a:off x="7446963" y="5680075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28</a:t>
            </a:r>
          </a:p>
        </p:txBody>
      </p:sp>
      <p:sp>
        <p:nvSpPr>
          <p:cNvPr id="18503" name="Oval 71"/>
          <p:cNvSpPr>
            <a:spLocks noChangeArrowheads="1"/>
          </p:cNvSpPr>
          <p:nvPr/>
        </p:nvSpPr>
        <p:spPr bwMode="auto">
          <a:xfrm>
            <a:off x="7467600" y="5653088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27</a:t>
            </a:r>
          </a:p>
        </p:txBody>
      </p:sp>
      <p:sp>
        <p:nvSpPr>
          <p:cNvPr id="18504" name="Oval 72"/>
          <p:cNvSpPr>
            <a:spLocks noChangeArrowheads="1"/>
          </p:cNvSpPr>
          <p:nvPr/>
        </p:nvSpPr>
        <p:spPr bwMode="auto">
          <a:xfrm>
            <a:off x="7467600" y="5680075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26</a:t>
            </a:r>
          </a:p>
        </p:txBody>
      </p:sp>
      <p:sp>
        <p:nvSpPr>
          <p:cNvPr id="18505" name="Oval 73"/>
          <p:cNvSpPr>
            <a:spLocks noChangeArrowheads="1"/>
          </p:cNvSpPr>
          <p:nvPr/>
        </p:nvSpPr>
        <p:spPr bwMode="auto">
          <a:xfrm>
            <a:off x="7467600" y="5680075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25</a:t>
            </a:r>
          </a:p>
        </p:txBody>
      </p:sp>
      <p:sp>
        <p:nvSpPr>
          <p:cNvPr id="18506" name="Oval 74"/>
          <p:cNvSpPr>
            <a:spLocks noChangeArrowheads="1"/>
          </p:cNvSpPr>
          <p:nvPr/>
        </p:nvSpPr>
        <p:spPr bwMode="auto">
          <a:xfrm>
            <a:off x="7446963" y="5680075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24</a:t>
            </a:r>
          </a:p>
        </p:txBody>
      </p:sp>
      <p:sp>
        <p:nvSpPr>
          <p:cNvPr id="18507" name="Oval 75"/>
          <p:cNvSpPr>
            <a:spLocks noChangeArrowheads="1"/>
          </p:cNvSpPr>
          <p:nvPr/>
        </p:nvSpPr>
        <p:spPr bwMode="auto">
          <a:xfrm>
            <a:off x="7426325" y="5659438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23</a:t>
            </a:r>
          </a:p>
        </p:txBody>
      </p:sp>
      <p:sp>
        <p:nvSpPr>
          <p:cNvPr id="18508" name="Oval 76"/>
          <p:cNvSpPr>
            <a:spLocks noChangeArrowheads="1"/>
          </p:cNvSpPr>
          <p:nvPr/>
        </p:nvSpPr>
        <p:spPr bwMode="auto">
          <a:xfrm>
            <a:off x="7488238" y="5694363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22</a:t>
            </a:r>
          </a:p>
        </p:txBody>
      </p:sp>
      <p:sp>
        <p:nvSpPr>
          <p:cNvPr id="18509" name="Oval 77"/>
          <p:cNvSpPr>
            <a:spLocks noChangeArrowheads="1"/>
          </p:cNvSpPr>
          <p:nvPr/>
        </p:nvSpPr>
        <p:spPr bwMode="auto">
          <a:xfrm>
            <a:off x="7467600" y="5659438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21</a:t>
            </a:r>
          </a:p>
        </p:txBody>
      </p:sp>
      <p:sp>
        <p:nvSpPr>
          <p:cNvPr id="18510" name="Oval 78"/>
          <p:cNvSpPr>
            <a:spLocks noChangeArrowheads="1"/>
          </p:cNvSpPr>
          <p:nvPr/>
        </p:nvSpPr>
        <p:spPr bwMode="auto">
          <a:xfrm>
            <a:off x="7446963" y="5659438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20</a:t>
            </a:r>
          </a:p>
        </p:txBody>
      </p:sp>
      <p:sp>
        <p:nvSpPr>
          <p:cNvPr id="18511" name="Oval 79"/>
          <p:cNvSpPr>
            <a:spLocks noChangeArrowheads="1"/>
          </p:cNvSpPr>
          <p:nvPr/>
        </p:nvSpPr>
        <p:spPr bwMode="auto">
          <a:xfrm>
            <a:off x="7446963" y="5653088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19</a:t>
            </a:r>
          </a:p>
        </p:txBody>
      </p:sp>
      <p:sp>
        <p:nvSpPr>
          <p:cNvPr id="18512" name="Oval 80"/>
          <p:cNvSpPr>
            <a:spLocks noChangeArrowheads="1"/>
          </p:cNvSpPr>
          <p:nvPr/>
        </p:nvSpPr>
        <p:spPr bwMode="auto">
          <a:xfrm>
            <a:off x="7473950" y="5673725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18</a:t>
            </a:r>
          </a:p>
        </p:txBody>
      </p:sp>
      <p:sp>
        <p:nvSpPr>
          <p:cNvPr id="18513" name="Oval 81"/>
          <p:cNvSpPr>
            <a:spLocks noChangeArrowheads="1"/>
          </p:cNvSpPr>
          <p:nvPr/>
        </p:nvSpPr>
        <p:spPr bwMode="auto">
          <a:xfrm>
            <a:off x="7453313" y="5665788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17</a:t>
            </a:r>
          </a:p>
        </p:txBody>
      </p:sp>
      <p:sp>
        <p:nvSpPr>
          <p:cNvPr id="18514" name="Oval 82"/>
          <p:cNvSpPr>
            <a:spLocks noChangeArrowheads="1"/>
          </p:cNvSpPr>
          <p:nvPr/>
        </p:nvSpPr>
        <p:spPr bwMode="auto">
          <a:xfrm>
            <a:off x="7453313" y="5680075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16</a:t>
            </a:r>
          </a:p>
        </p:txBody>
      </p:sp>
      <p:sp>
        <p:nvSpPr>
          <p:cNvPr id="18515" name="Oval 83"/>
          <p:cNvSpPr>
            <a:spLocks noChangeArrowheads="1"/>
          </p:cNvSpPr>
          <p:nvPr/>
        </p:nvSpPr>
        <p:spPr bwMode="auto">
          <a:xfrm>
            <a:off x="7467600" y="5694363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15</a:t>
            </a:r>
          </a:p>
        </p:txBody>
      </p:sp>
      <p:sp>
        <p:nvSpPr>
          <p:cNvPr id="18516" name="Oval 84"/>
          <p:cNvSpPr>
            <a:spLocks noChangeArrowheads="1"/>
          </p:cNvSpPr>
          <p:nvPr/>
        </p:nvSpPr>
        <p:spPr bwMode="auto">
          <a:xfrm>
            <a:off x="7488238" y="5659438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14</a:t>
            </a:r>
          </a:p>
        </p:txBody>
      </p:sp>
      <p:sp>
        <p:nvSpPr>
          <p:cNvPr id="18517" name="Oval 85"/>
          <p:cNvSpPr>
            <a:spLocks noChangeArrowheads="1"/>
          </p:cNvSpPr>
          <p:nvPr/>
        </p:nvSpPr>
        <p:spPr bwMode="auto">
          <a:xfrm>
            <a:off x="7446963" y="5680075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13</a:t>
            </a:r>
          </a:p>
        </p:txBody>
      </p:sp>
      <p:sp>
        <p:nvSpPr>
          <p:cNvPr id="18518" name="Oval 86"/>
          <p:cNvSpPr>
            <a:spLocks noChangeArrowheads="1"/>
          </p:cNvSpPr>
          <p:nvPr/>
        </p:nvSpPr>
        <p:spPr bwMode="auto">
          <a:xfrm>
            <a:off x="7467600" y="5659438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12</a:t>
            </a:r>
          </a:p>
        </p:txBody>
      </p:sp>
      <p:sp>
        <p:nvSpPr>
          <p:cNvPr id="18519" name="Oval 87"/>
          <p:cNvSpPr>
            <a:spLocks noChangeArrowheads="1"/>
          </p:cNvSpPr>
          <p:nvPr/>
        </p:nvSpPr>
        <p:spPr bwMode="auto">
          <a:xfrm>
            <a:off x="7446963" y="5659438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11</a:t>
            </a:r>
          </a:p>
        </p:txBody>
      </p:sp>
      <p:sp>
        <p:nvSpPr>
          <p:cNvPr id="18520" name="Oval 88"/>
          <p:cNvSpPr>
            <a:spLocks noChangeArrowheads="1"/>
          </p:cNvSpPr>
          <p:nvPr/>
        </p:nvSpPr>
        <p:spPr bwMode="auto">
          <a:xfrm>
            <a:off x="7446963" y="5680075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10</a:t>
            </a:r>
          </a:p>
        </p:txBody>
      </p:sp>
      <p:sp>
        <p:nvSpPr>
          <p:cNvPr id="18521" name="Oval 89"/>
          <p:cNvSpPr>
            <a:spLocks noChangeArrowheads="1"/>
          </p:cNvSpPr>
          <p:nvPr/>
        </p:nvSpPr>
        <p:spPr bwMode="auto">
          <a:xfrm>
            <a:off x="7446963" y="5680075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9</a:t>
            </a:r>
          </a:p>
        </p:txBody>
      </p:sp>
      <p:sp>
        <p:nvSpPr>
          <p:cNvPr id="18522" name="Oval 90"/>
          <p:cNvSpPr>
            <a:spLocks noChangeArrowheads="1"/>
          </p:cNvSpPr>
          <p:nvPr/>
        </p:nvSpPr>
        <p:spPr bwMode="auto">
          <a:xfrm>
            <a:off x="7446963" y="5638800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8</a:t>
            </a:r>
          </a:p>
        </p:txBody>
      </p:sp>
      <p:sp>
        <p:nvSpPr>
          <p:cNvPr id="18523" name="Oval 91"/>
          <p:cNvSpPr>
            <a:spLocks noChangeArrowheads="1"/>
          </p:cNvSpPr>
          <p:nvPr/>
        </p:nvSpPr>
        <p:spPr bwMode="auto">
          <a:xfrm>
            <a:off x="7467600" y="5659438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7</a:t>
            </a:r>
          </a:p>
        </p:txBody>
      </p:sp>
      <p:sp>
        <p:nvSpPr>
          <p:cNvPr id="18524" name="Oval 92"/>
          <p:cNvSpPr>
            <a:spLocks noChangeArrowheads="1"/>
          </p:cNvSpPr>
          <p:nvPr/>
        </p:nvSpPr>
        <p:spPr bwMode="auto">
          <a:xfrm>
            <a:off x="7467600" y="5694363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6</a:t>
            </a:r>
          </a:p>
        </p:txBody>
      </p:sp>
      <p:sp>
        <p:nvSpPr>
          <p:cNvPr id="18525" name="Oval 93"/>
          <p:cNvSpPr>
            <a:spLocks noChangeArrowheads="1"/>
          </p:cNvSpPr>
          <p:nvPr/>
        </p:nvSpPr>
        <p:spPr bwMode="auto">
          <a:xfrm>
            <a:off x="7467600" y="5694363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5</a:t>
            </a:r>
          </a:p>
        </p:txBody>
      </p:sp>
      <p:sp>
        <p:nvSpPr>
          <p:cNvPr id="18526" name="Oval 94"/>
          <p:cNvSpPr>
            <a:spLocks noChangeArrowheads="1"/>
          </p:cNvSpPr>
          <p:nvPr/>
        </p:nvSpPr>
        <p:spPr bwMode="auto">
          <a:xfrm>
            <a:off x="7453313" y="5700713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4</a:t>
            </a:r>
          </a:p>
        </p:txBody>
      </p:sp>
      <p:sp>
        <p:nvSpPr>
          <p:cNvPr id="18527" name="Oval 95"/>
          <p:cNvSpPr>
            <a:spLocks noChangeArrowheads="1"/>
          </p:cNvSpPr>
          <p:nvPr/>
        </p:nvSpPr>
        <p:spPr bwMode="auto">
          <a:xfrm>
            <a:off x="7488238" y="5680075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3</a:t>
            </a:r>
          </a:p>
        </p:txBody>
      </p:sp>
      <p:sp>
        <p:nvSpPr>
          <p:cNvPr id="18528" name="Oval 96"/>
          <p:cNvSpPr>
            <a:spLocks noChangeArrowheads="1"/>
          </p:cNvSpPr>
          <p:nvPr/>
        </p:nvSpPr>
        <p:spPr bwMode="auto">
          <a:xfrm>
            <a:off x="7453313" y="5659438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2</a:t>
            </a:r>
          </a:p>
        </p:txBody>
      </p:sp>
      <p:sp>
        <p:nvSpPr>
          <p:cNvPr id="18529" name="Oval 97"/>
          <p:cNvSpPr>
            <a:spLocks noChangeArrowheads="1"/>
          </p:cNvSpPr>
          <p:nvPr/>
        </p:nvSpPr>
        <p:spPr bwMode="auto">
          <a:xfrm>
            <a:off x="7446963" y="5680075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1</a:t>
            </a:r>
          </a:p>
        </p:txBody>
      </p:sp>
      <p:sp>
        <p:nvSpPr>
          <p:cNvPr id="18530" name="Oval 98"/>
          <p:cNvSpPr>
            <a:spLocks noChangeArrowheads="1"/>
          </p:cNvSpPr>
          <p:nvPr/>
        </p:nvSpPr>
        <p:spPr bwMode="auto">
          <a:xfrm>
            <a:off x="7467600" y="5700713"/>
            <a:ext cx="838200" cy="838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500" b="1">
                <a:solidFill>
                  <a:srgbClr val="000000"/>
                </a:solidFill>
                <a:latin typeface="Arial"/>
              </a:rPr>
              <a:t>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8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18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185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1000"/>
                                        <p:tgtEl>
                                          <p:spTgt spid="185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1000"/>
                                        <p:tgtEl>
                                          <p:spTgt spid="185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1000"/>
                                        <p:tgtEl>
                                          <p:spTgt spid="185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1000"/>
                                        <p:tgtEl>
                                          <p:spTgt spid="1850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1000"/>
                                        <p:tgtEl>
                                          <p:spTgt spid="1850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1000"/>
                                        <p:tgtEl>
                                          <p:spTgt spid="1850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5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1000"/>
                                        <p:tgtEl>
                                          <p:spTgt spid="1850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5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1000"/>
                                        <p:tgtEl>
                                          <p:spTgt spid="1850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1000"/>
                                        <p:tgtEl>
                                          <p:spTgt spid="185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6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1000"/>
                                        <p:tgtEl>
                                          <p:spTgt spid="185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6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1000"/>
                                        <p:tgtEl>
                                          <p:spTgt spid="185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7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1000"/>
                                        <p:tgtEl>
                                          <p:spTgt spid="185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7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1000"/>
                                        <p:tgtEl>
                                          <p:spTgt spid="185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7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1" dur="1000"/>
                                        <p:tgtEl>
                                          <p:spTgt spid="185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8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1000"/>
                                        <p:tgtEl>
                                          <p:spTgt spid="185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8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9" dur="1000"/>
                                        <p:tgtEl>
                                          <p:spTgt spid="185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9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3" dur="1000"/>
                                        <p:tgtEl>
                                          <p:spTgt spid="185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9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1000"/>
                                        <p:tgtEl>
                                          <p:spTgt spid="185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9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1" dur="1000"/>
                                        <p:tgtEl>
                                          <p:spTgt spid="185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10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5" dur="1000"/>
                                        <p:tgtEl>
                                          <p:spTgt spid="185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10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9" dur="1000"/>
                                        <p:tgtEl>
                                          <p:spTgt spid="185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11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3" dur="1000"/>
                                        <p:tgtEl>
                                          <p:spTgt spid="185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11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7" dur="1000"/>
                                        <p:tgtEl>
                                          <p:spTgt spid="185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11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1" dur="1000"/>
                                        <p:tgtEl>
                                          <p:spTgt spid="1849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12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5" dur="1000"/>
                                        <p:tgtEl>
                                          <p:spTgt spid="185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12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9" dur="1000"/>
                                        <p:tgtEl>
                                          <p:spTgt spid="185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3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3" dur="1000"/>
                                        <p:tgtEl>
                                          <p:spTgt spid="185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3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7" dur="1000"/>
                                        <p:tgtEl>
                                          <p:spTgt spid="185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13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1" dur="1000"/>
                                        <p:tgtEl>
                                          <p:spTgt spid="185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4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5" dur="1000"/>
                                        <p:tgtEl>
                                          <p:spTgt spid="185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 animBg="1"/>
      <p:bldP spid="18493" grpId="0" animBg="1"/>
      <p:bldP spid="18500" grpId="0" animBg="1"/>
      <p:bldP spid="18501" grpId="0" animBg="1"/>
      <p:bldP spid="18502" grpId="0" animBg="1"/>
      <p:bldP spid="18503" grpId="0" animBg="1"/>
      <p:bldP spid="18504" grpId="0" animBg="1"/>
      <p:bldP spid="18505" grpId="0" animBg="1"/>
      <p:bldP spid="18506" grpId="0" animBg="1"/>
      <p:bldP spid="18507" grpId="0" animBg="1"/>
      <p:bldP spid="18508" grpId="0" animBg="1"/>
      <p:bldP spid="18509" grpId="0" animBg="1"/>
      <p:bldP spid="18510" grpId="0" animBg="1"/>
      <p:bldP spid="18511" grpId="0" animBg="1"/>
      <p:bldP spid="18512" grpId="0" animBg="1"/>
      <p:bldP spid="18513" grpId="0" animBg="1"/>
      <p:bldP spid="18514" grpId="0" animBg="1"/>
      <p:bldP spid="18515" grpId="0" animBg="1"/>
      <p:bldP spid="18516" grpId="0" animBg="1"/>
      <p:bldP spid="18517" grpId="0" animBg="1"/>
      <p:bldP spid="18518" grpId="0" animBg="1"/>
      <p:bldP spid="18519" grpId="0" animBg="1"/>
      <p:bldP spid="18520" grpId="0" animBg="1"/>
      <p:bldP spid="18521" grpId="0" animBg="1"/>
      <p:bldP spid="18522" grpId="0" animBg="1"/>
      <p:bldP spid="18523" grpId="0" animBg="1"/>
      <p:bldP spid="18524" grpId="0" animBg="1"/>
      <p:bldP spid="18525" grpId="0" animBg="1"/>
      <p:bldP spid="18526" grpId="0" animBg="1"/>
      <p:bldP spid="18527" grpId="0" animBg="1"/>
      <p:bldP spid="18528" grpId="0" animBg="1"/>
      <p:bldP spid="18529" grpId="0" animBg="1"/>
      <p:bldP spid="1853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Picture1fff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 descr="blumen-pflanzen042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699125"/>
            <a:ext cx="19812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AutoShape 4"/>
          <p:cNvSpPr>
            <a:spLocks noChangeArrowheads="1"/>
          </p:cNvSpPr>
          <p:nvPr/>
        </p:nvSpPr>
        <p:spPr bwMode="auto">
          <a:xfrm>
            <a:off x="1752600" y="6524625"/>
            <a:ext cx="431800" cy="333375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5365" name="AutoShape 5"/>
          <p:cNvSpPr>
            <a:spLocks noChangeArrowheads="1"/>
          </p:cNvSpPr>
          <p:nvPr/>
        </p:nvSpPr>
        <p:spPr bwMode="auto">
          <a:xfrm>
            <a:off x="2590800" y="6597650"/>
            <a:ext cx="360363" cy="260350"/>
          </a:xfrm>
          <a:prstGeom prst="star8">
            <a:avLst>
              <a:gd name="adj" fmla="val 3825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5366" name="AutoShape 6"/>
          <p:cNvSpPr>
            <a:spLocks noChangeArrowheads="1"/>
          </p:cNvSpPr>
          <p:nvPr/>
        </p:nvSpPr>
        <p:spPr bwMode="auto">
          <a:xfrm>
            <a:off x="3200400" y="6597650"/>
            <a:ext cx="431800" cy="26035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5367" name="AutoShape 7"/>
          <p:cNvSpPr>
            <a:spLocks noChangeArrowheads="1"/>
          </p:cNvSpPr>
          <p:nvPr/>
        </p:nvSpPr>
        <p:spPr bwMode="auto">
          <a:xfrm>
            <a:off x="4648200" y="6597650"/>
            <a:ext cx="431800" cy="26035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5368" name="AutoShape 8"/>
          <p:cNvSpPr>
            <a:spLocks noChangeArrowheads="1"/>
          </p:cNvSpPr>
          <p:nvPr/>
        </p:nvSpPr>
        <p:spPr bwMode="auto">
          <a:xfrm>
            <a:off x="5486400" y="6597650"/>
            <a:ext cx="360363" cy="260350"/>
          </a:xfrm>
          <a:prstGeom prst="star8">
            <a:avLst>
              <a:gd name="adj" fmla="val 3825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5369" name="AutoShape 9"/>
          <p:cNvSpPr>
            <a:spLocks noChangeArrowheads="1"/>
          </p:cNvSpPr>
          <p:nvPr/>
        </p:nvSpPr>
        <p:spPr bwMode="auto">
          <a:xfrm>
            <a:off x="6172200" y="6524625"/>
            <a:ext cx="431800" cy="333375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5370" name="AutoShape 10"/>
          <p:cNvSpPr>
            <a:spLocks noChangeArrowheads="1"/>
          </p:cNvSpPr>
          <p:nvPr/>
        </p:nvSpPr>
        <p:spPr bwMode="auto">
          <a:xfrm>
            <a:off x="6934200" y="6524625"/>
            <a:ext cx="431800" cy="333375"/>
          </a:xfrm>
          <a:prstGeom prst="star16">
            <a:avLst>
              <a:gd name="adj" fmla="val 3750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5371" name="AutoShape 11"/>
          <p:cNvSpPr>
            <a:spLocks noChangeArrowheads="1"/>
          </p:cNvSpPr>
          <p:nvPr/>
        </p:nvSpPr>
        <p:spPr bwMode="auto">
          <a:xfrm>
            <a:off x="7696200" y="6597650"/>
            <a:ext cx="431800" cy="26035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5372" name="AutoShape 12"/>
          <p:cNvSpPr>
            <a:spLocks noChangeArrowheads="1"/>
          </p:cNvSpPr>
          <p:nvPr/>
        </p:nvSpPr>
        <p:spPr bwMode="auto">
          <a:xfrm>
            <a:off x="3810000" y="6597650"/>
            <a:ext cx="360363" cy="260350"/>
          </a:xfrm>
          <a:prstGeom prst="star8">
            <a:avLst>
              <a:gd name="adj" fmla="val 3825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5373" name="AutoShape 13"/>
          <p:cNvSpPr>
            <a:spLocks noChangeArrowheads="1"/>
          </p:cNvSpPr>
          <p:nvPr/>
        </p:nvSpPr>
        <p:spPr bwMode="auto">
          <a:xfrm>
            <a:off x="8382000" y="6597650"/>
            <a:ext cx="360363" cy="260350"/>
          </a:xfrm>
          <a:prstGeom prst="star8">
            <a:avLst>
              <a:gd name="adj" fmla="val 38250"/>
            </a:avLst>
          </a:prstGeom>
          <a:solidFill>
            <a:srgbClr val="FF00FF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5374" name="Text Box 14"/>
          <p:cNvSpPr txBox="1">
            <a:spLocks noChangeArrowheads="1"/>
          </p:cNvSpPr>
          <p:nvPr/>
        </p:nvSpPr>
        <p:spPr bwMode="auto">
          <a:xfrm>
            <a:off x="2843213" y="228600"/>
            <a:ext cx="33115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 sz="2400" b="1">
              <a:solidFill>
                <a:srgbClr val="0000FF"/>
              </a:solidFill>
              <a:latin typeface="Arial" charset="0"/>
            </a:endParaRPr>
          </a:p>
          <a:p>
            <a:pPr algn="ctr"/>
            <a:r>
              <a:rPr lang="en-US" sz="2400" b="1">
                <a:solidFill>
                  <a:srgbClr val="0000FF"/>
                </a:solidFill>
                <a:latin typeface="Arial" charset="0"/>
              </a:rPr>
              <a:t>Môn: Tin Học</a:t>
            </a:r>
          </a:p>
          <a:p>
            <a:pPr algn="ctr"/>
            <a:r>
              <a:rPr lang="en-US" sz="2400" b="1">
                <a:solidFill>
                  <a:srgbClr val="0000FF"/>
                </a:solidFill>
                <a:latin typeface="Arial" charset="0"/>
              </a:rPr>
              <a:t>Bài 5: Di chuyển hình</a:t>
            </a:r>
          </a:p>
        </p:txBody>
      </p:sp>
      <p:grpSp>
        <p:nvGrpSpPr>
          <p:cNvPr id="15375" name="Group 15"/>
          <p:cNvGrpSpPr>
            <a:grpSpLocks/>
          </p:cNvGrpSpPr>
          <p:nvPr/>
        </p:nvGrpSpPr>
        <p:grpSpPr bwMode="auto">
          <a:xfrm>
            <a:off x="0" y="-38100"/>
            <a:ext cx="9321800" cy="6896100"/>
            <a:chOff x="0" y="-10"/>
            <a:chExt cx="5760" cy="4330"/>
          </a:xfrm>
        </p:grpSpPr>
        <p:pic>
          <p:nvPicPr>
            <p:cNvPr id="15388" name="Picture 16" descr="Animate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-5400000">
              <a:off x="-2109" y="2109"/>
              <a:ext cx="4294" cy="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9" name="Picture 17" descr="Animate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4220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90" name="Picture 18" descr="Animate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-5400000">
              <a:off x="3576" y="2103"/>
              <a:ext cx="4294" cy="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91" name="Picture 19" descr="Animate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-10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2548" name="Text Box 20"/>
          <p:cNvSpPr txBox="1">
            <a:spLocks noChangeArrowheads="1"/>
          </p:cNvSpPr>
          <p:nvPr/>
        </p:nvSpPr>
        <p:spPr bwMode="auto">
          <a:xfrm>
            <a:off x="1066800" y="1676400"/>
            <a:ext cx="66294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Arial" charset="0"/>
              </a:rPr>
              <a:t>Để di chuyển hình em thực hiện mấy bước?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133600" y="2209800"/>
            <a:ext cx="2895600" cy="738188"/>
          </a:xfrm>
          <a:prstGeom prst="roundRect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b="1">
                <a:solidFill>
                  <a:srgbClr val="FFFF00"/>
                </a:solidFill>
                <a:latin typeface="Arial"/>
                <a:cs typeface="Times New Roman" pitchFamily="18" charset="0"/>
              </a:rPr>
              <a:t>1</a:t>
            </a:r>
            <a:endParaRPr lang="en-US" sz="3600" b="1">
              <a:solidFill>
                <a:srgbClr val="FFFFFF"/>
              </a:solidFill>
              <a:latin typeface="Arial"/>
              <a:cs typeface="Times New Roman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133600" y="3130550"/>
            <a:ext cx="2895600" cy="754063"/>
          </a:xfrm>
          <a:prstGeom prst="roundRect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>
                <a:solidFill>
                  <a:srgbClr val="FFFF00"/>
                </a:solidFill>
                <a:latin typeface="Arial"/>
                <a:cs typeface="Times New Roman" pitchFamily="18" charset="0"/>
              </a:rPr>
              <a:t>2</a:t>
            </a:r>
            <a:r>
              <a:rPr lang="en-US" sz="3600" b="1">
                <a:solidFill>
                  <a:srgbClr val="FFFFFF"/>
                </a:solidFill>
                <a:latin typeface="Arial"/>
                <a:cs typeface="Times New Roman" pitchFamily="18" charset="0"/>
              </a:rPr>
              <a:t> 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133600" y="4114800"/>
            <a:ext cx="2819400" cy="765175"/>
          </a:xfrm>
          <a:prstGeom prst="roundRect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>
                <a:solidFill>
                  <a:srgbClr val="FFFF00"/>
                </a:solidFill>
                <a:latin typeface="Arial"/>
                <a:cs typeface="Times New Roman" pitchFamily="18" charset="0"/>
              </a:rPr>
              <a:t>3</a:t>
            </a:r>
            <a:endParaRPr lang="en-US" sz="4000" b="1">
              <a:solidFill>
                <a:srgbClr val="FFFFFF"/>
              </a:solidFill>
              <a:latin typeface="Arial"/>
              <a:cs typeface="Times New Roman" pitchFamily="18" charset="0"/>
            </a:endParaRPr>
          </a:p>
        </p:txBody>
      </p:sp>
      <p:pic>
        <p:nvPicPr>
          <p:cNvPr id="22552" name="Picture 3" descr="E:\Documents and Settings\TuyenHuong\Desktop\a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19200" y="2438400"/>
            <a:ext cx="57467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53" name="Picture 5" descr="E:\Documents and Settings\TuyenHuong\Desktop\b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19200" y="3276600"/>
            <a:ext cx="5873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54" name="Picture 4" descr="E:\Documents and Settings\TuyenHuong\Desktop\c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219200" y="4267200"/>
            <a:ext cx="55562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1066800" y="3962400"/>
            <a:ext cx="7620000" cy="2216150"/>
            <a:chOff x="672" y="2016"/>
            <a:chExt cx="4800" cy="1396"/>
          </a:xfrm>
        </p:grpSpPr>
        <p:sp>
          <p:nvSpPr>
            <p:cNvPr id="15385" name="Text Box 28"/>
            <p:cNvSpPr txBox="1">
              <a:spLocks noChangeArrowheads="1"/>
            </p:cNvSpPr>
            <p:nvPr/>
          </p:nvSpPr>
          <p:spPr bwMode="auto">
            <a:xfrm>
              <a:off x="672" y="2016"/>
              <a:ext cx="4800" cy="13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00FF"/>
                  </a:solidFill>
                  <a:latin typeface="Arial" charset="0"/>
                </a:rPr>
                <a:t>CÁC BƯỚC THỰC HIỆN</a:t>
              </a:r>
            </a:p>
            <a:p>
              <a:r>
                <a:rPr lang="en-US" sz="2400">
                  <a:latin typeface="Arial" charset="0"/>
                </a:rPr>
                <a:t>Bước 1: Dùng công cụ          hoặc công cụ          để chọn một vùng bao quanh vùng cần di chuyển</a:t>
              </a:r>
            </a:p>
            <a:p>
              <a:r>
                <a:rPr lang="en-US" sz="2400">
                  <a:latin typeface="Arial" charset="0"/>
                </a:rPr>
                <a:t>Bước 2: Đưa con trỏ chuột vào vùng được chọn và kéo thả chuột tới vị trí mới</a:t>
              </a:r>
            </a:p>
            <a:p>
              <a:r>
                <a:rPr lang="en-US" sz="2400">
                  <a:latin typeface="Arial" charset="0"/>
                </a:rPr>
                <a:t>Bước 3: Nháy chuột bên ngoài vùng chọn để kết thúc</a:t>
              </a:r>
            </a:p>
          </p:txBody>
        </p:sp>
        <p:pic>
          <p:nvPicPr>
            <p:cNvPr id="15386" name="Picture 29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2500" y="2060"/>
              <a:ext cx="380" cy="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7" name="Picture 30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010" y="2086"/>
              <a:ext cx="432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2559" name="Text Box 31"/>
          <p:cNvSpPr txBox="1">
            <a:spLocks noChangeArrowheads="1"/>
          </p:cNvSpPr>
          <p:nvPr/>
        </p:nvSpPr>
        <p:spPr bwMode="auto">
          <a:xfrm>
            <a:off x="1066800" y="3276600"/>
            <a:ext cx="35829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FF3399"/>
                </a:solidFill>
                <a:latin typeface="Arial" charset="0"/>
              </a:rPr>
              <a:t>Là những bước nào?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5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5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225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225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68285E-6 L -0.00539 -0.28756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22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" y="-144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1503E-6 L -0.00417 -0.27763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22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8" grpId="0"/>
      <p:bldP spid="13" grpId="0" animBg="1"/>
      <p:bldP spid="13" grpId="1" animBg="1"/>
      <p:bldP spid="14" grpId="0" animBg="1"/>
      <p:bldP spid="14" grpId="1" animBg="1"/>
      <p:bldP spid="15" grpId="0" animBg="1"/>
      <p:bldP spid="2255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 descr="background-3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9600" y="1381125"/>
            <a:ext cx="7924800" cy="4525963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2800" b="1" smtClean="0">
                <a:solidFill>
                  <a:srgbClr val="C50B75"/>
                </a:solidFill>
                <a:latin typeface="Arial" charset="0"/>
              </a:rPr>
              <a:t>Bài học của chúng ta </a:t>
            </a:r>
            <a:r>
              <a:rPr lang="vi-VN" sz="2800" b="1" smtClean="0">
                <a:solidFill>
                  <a:srgbClr val="C50B75"/>
                </a:solidFill>
                <a:latin typeface="Arial" charset="0"/>
              </a:rPr>
              <a:t>đế</a:t>
            </a:r>
            <a:r>
              <a:rPr lang="en-US" sz="2800" b="1" smtClean="0">
                <a:solidFill>
                  <a:srgbClr val="C50B75"/>
                </a:solidFill>
                <a:latin typeface="Arial" charset="0"/>
              </a:rPr>
              <a:t>n </a:t>
            </a:r>
            <a:r>
              <a:rPr lang="vi-VN" sz="2800" b="1" smtClean="0">
                <a:solidFill>
                  <a:srgbClr val="C50B75"/>
                </a:solidFill>
                <a:latin typeface="Arial" charset="0"/>
              </a:rPr>
              <a:t>đâ</a:t>
            </a:r>
            <a:r>
              <a:rPr lang="en-US" sz="2800" b="1" smtClean="0">
                <a:solidFill>
                  <a:srgbClr val="C50B75"/>
                </a:solidFill>
                <a:latin typeface="Arial" charset="0"/>
              </a:rPr>
              <a:t>y là hết.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z="2800" b="1" smtClean="0">
                <a:solidFill>
                  <a:srgbClr val="C50B75"/>
                </a:solidFill>
                <a:latin typeface="Arial" charset="0"/>
              </a:rPr>
              <a:t>Các em về nhà nhớ xem kĩ lại bài và chuẩn bị bài sau nhé !</a:t>
            </a:r>
          </a:p>
        </p:txBody>
      </p:sp>
      <p:pic>
        <p:nvPicPr>
          <p:cNvPr id="5" name="Picture 5" descr="pi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 contrast="6000"/>
          </a:blip>
          <a:stretch>
            <a:fillRect/>
          </a:stretch>
        </p:blipFill>
        <p:spPr bwMode="auto">
          <a:xfrm>
            <a:off x="5562600" y="3733800"/>
            <a:ext cx="2157413" cy="2667000"/>
          </a:xfrm>
          <a:prstGeom prst="rect">
            <a:avLst/>
          </a:prstGeom>
          <a:noFill/>
          <a:ln>
            <a:noFill/>
          </a:ln>
          <a:effectLst>
            <a:outerShdw blurRad="419100" dist="152400" dir="8100000" algn="tr" rotWithShape="0">
              <a:prstClr val="black"/>
            </a:outerShdw>
          </a:effectLst>
        </p:spPr>
      </p:pic>
      <p:sp>
        <p:nvSpPr>
          <p:cNvPr id="9" name="Oval Callout 8"/>
          <p:cNvSpPr/>
          <p:nvPr/>
        </p:nvSpPr>
        <p:spPr>
          <a:xfrm>
            <a:off x="457200" y="762000"/>
            <a:ext cx="8229600" cy="2895600"/>
          </a:xfrm>
          <a:prstGeom prst="wedgeEllipseCallout">
            <a:avLst>
              <a:gd name="adj1" fmla="val 27947"/>
              <a:gd name="adj2" fmla="val 60998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800" b="1">
              <a:latin typeface="Arial"/>
            </a:endParaRPr>
          </a:p>
        </p:txBody>
      </p:sp>
      <p:pic>
        <p:nvPicPr>
          <p:cNvPr id="23558" name="Picture 6" descr="santa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0" y="3733800"/>
            <a:ext cx="2590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</TotalTime>
  <Words>549</Words>
  <Application>Microsoft Office PowerPoint</Application>
  <PresentationFormat>On-screen Show (4:3)</PresentationFormat>
  <Paragraphs>109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Times New Roman</vt:lpstr>
      <vt:lpstr>Arial</vt:lpstr>
      <vt:lpstr>Calibri</vt:lpstr>
      <vt:lpstr>Wingdings 3</vt:lpstr>
      <vt:lpstr>Wingdings</vt:lpstr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itfriend.org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Smart</dc:creator>
  <cp:lastModifiedBy>CSTeam</cp:lastModifiedBy>
  <cp:revision>13</cp:revision>
  <dcterms:created xsi:type="dcterms:W3CDTF">2011-01-13T14:56:28Z</dcterms:created>
  <dcterms:modified xsi:type="dcterms:W3CDTF">2016-06-29T10:25:53Z</dcterms:modified>
</cp:coreProperties>
</file>