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activeX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009900"/>
    <a:srgbClr val="990099"/>
    <a:srgbClr val="FFFF00"/>
    <a:srgbClr val="00FFFF"/>
    <a:srgbClr val="FF0000"/>
    <a:srgbClr val="0000CC"/>
    <a:srgbClr val="3333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1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73FF0-A297-4ED3-9DB8-00BC458BE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D8CB5-F07B-4F8A-A8DD-DB03D5F5A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52973-5AEA-411F-B521-46AB2F667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5A8B5-FA2C-464E-8218-89A1DB561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AE340-4626-4A55-8373-4059B57BA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C46F3-31A5-4EFC-8EE2-56E0A76B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03F28-051C-4D73-8586-03A07FBEB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F8505-D11C-416E-998D-7A590A6BD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6B8A9-1763-4905-A609-818AAE436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59AB2-1400-40FA-B3FB-E5970D8D4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5676D-D2AE-433B-9F6A-57A554DE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33FF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1054CAB-D12C-4958-89F8-40CF4F622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AutoShape 10">
            <a:hlinkClick r:id="rId2" action="ppaction://hlinksldjump" tooltip="Slide 4"/>
          </p:cNvPr>
          <p:cNvSpPr>
            <a:spLocks noChangeArrowheads="1"/>
          </p:cNvSpPr>
          <p:nvPr/>
        </p:nvSpPr>
        <p:spPr bwMode="auto">
          <a:xfrm>
            <a:off x="2819400" y="914400"/>
            <a:ext cx="3352800" cy="9144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3000" b="1">
                <a:solidFill>
                  <a:srgbClr val="FF0000"/>
                </a:solidFill>
                <a:latin typeface="Arial" charset="0"/>
              </a:rPr>
              <a:t>Ki</a:t>
            </a:r>
            <a:r>
              <a:rPr lang="vi-VN" sz="3000" b="1">
                <a:solidFill>
                  <a:srgbClr val="FF0000"/>
                </a:solidFill>
                <a:latin typeface="Arial" charset="0"/>
              </a:rPr>
              <a:t>ểm</a:t>
            </a:r>
            <a:r>
              <a:rPr lang="en-US" sz="3000" b="1">
                <a:solidFill>
                  <a:srgbClr val="FF0000"/>
                </a:solidFill>
                <a:latin typeface="Arial" charset="0"/>
              </a:rPr>
              <a:t> tra bài c</a:t>
            </a:r>
            <a:r>
              <a:rPr lang="vi-VN" sz="3000" b="1">
                <a:solidFill>
                  <a:srgbClr val="FF0000"/>
                </a:solidFill>
                <a:latin typeface="Arial" charset="0"/>
              </a:rPr>
              <a:t>ũ</a:t>
            </a:r>
            <a:endParaRPr lang="en-US" sz="3000" b="1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085" name="Picture 13" descr="zeichen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57400"/>
            <a:ext cx="10302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8" name="Text Box 16" descr="Bouquet"/>
          <p:cNvSpPr txBox="1">
            <a:spLocks noChangeArrowheads="1"/>
          </p:cNvSpPr>
          <p:nvPr/>
        </p:nvSpPr>
        <p:spPr bwMode="auto">
          <a:xfrm>
            <a:off x="1600200" y="2209800"/>
            <a:ext cx="6172200" cy="519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tx2"/>
                </a:solidFill>
                <a:latin typeface="Arial" charset="0"/>
              </a:rPr>
              <a:t>Em hãy nêu các bước di chuyển hình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1828800" y="3067050"/>
            <a:ext cx="6248400" cy="2678113"/>
            <a:chOff x="1152" y="3984"/>
            <a:chExt cx="3936" cy="1687"/>
          </a:xfrm>
        </p:grpSpPr>
        <p:sp>
          <p:nvSpPr>
            <p:cNvPr id="3090" name="Text Box 17"/>
            <p:cNvSpPr txBox="1">
              <a:spLocks noChangeArrowheads="1"/>
            </p:cNvSpPr>
            <p:nvPr/>
          </p:nvSpPr>
          <p:spPr bwMode="auto">
            <a:xfrm>
              <a:off x="1152" y="3984"/>
              <a:ext cx="3936" cy="1687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Bước 1. </a:t>
              </a:r>
              <a:r>
                <a:rPr lang="en-US">
                  <a:latin typeface="Arial" charset="0"/>
                </a:rPr>
                <a:t>Dùng công cụ        hoặc công cụ      để chọn một vùng bao quanh phần hình định di chuyển.</a:t>
              </a:r>
            </a:p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Bước 2. </a:t>
              </a:r>
              <a:r>
                <a:rPr lang="en-US">
                  <a:latin typeface="Arial" charset="0"/>
                </a:rPr>
                <a:t>Đưa con trỏ chuột vào vùng được chọn và kéo thả chuột tới vị trí mới.</a:t>
              </a:r>
            </a:p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Bước 3. </a:t>
              </a:r>
              <a:r>
                <a:rPr lang="en-US">
                  <a:latin typeface="Arial" charset="0"/>
                </a:rPr>
                <a:t>Nháy chuột bên ngoài vùng chọn để kết thúc.</a:t>
              </a:r>
            </a:p>
          </p:txBody>
        </p:sp>
        <p:pic>
          <p:nvPicPr>
            <p:cNvPr id="3091" name="Picture 1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64" y="3984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2" name="Picture 1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752" y="3984"/>
              <a:ext cx="236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8" name="Rectangle 21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76975" y="2921000"/>
            <a:ext cx="733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7800" y="2921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97325" y="2921000"/>
            <a:ext cx="727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7000" y="2895600"/>
            <a:ext cx="86836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2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45375" y="2908300"/>
            <a:ext cx="70802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Picture 2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170488" y="2921000"/>
            <a:ext cx="6969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1676400" y="37338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charset="0"/>
              </a:rPr>
              <a:t>1             2             3           4            5            6</a:t>
            </a: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2133600" y="4357688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Công cụ chọn vùng chọn dạng hình chữ nhật</a:t>
            </a: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2362200" y="5486400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Công cụ chọn vùng chọn dạng tự do</a:t>
            </a: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1219200" y="2209800"/>
            <a:ext cx="777240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Arial" charset="0"/>
              </a:rPr>
              <a:t>Em hãy cho biết công cụ nào dùng để chọn vùng chọn.</a:t>
            </a:r>
          </a:p>
        </p:txBody>
      </p:sp>
      <p:sp>
        <p:nvSpPr>
          <p:cNvPr id="3089" name="Text Box 37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6.93642E-7 L 0 0.1886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6.93642E-7 L -0.52656 0.3662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" y="1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3" dur="2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6" dur="2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9" dur="2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2" dur="2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5" dur="2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8" dur="2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1" dur="2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4" dur="2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7" dur="2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0" dur="2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animBg="1"/>
      <p:bldP spid="3088" grpId="0" animBg="1"/>
      <p:bldP spid="3101" grpId="0"/>
      <p:bldP spid="3101" grpId="1"/>
      <p:bldP spid="3103" grpId="0"/>
      <p:bldP spid="3103" grpId="1"/>
      <p:bldP spid="3104" grpId="0"/>
      <p:bldP spid="3104" grpId="1"/>
      <p:bldP spid="3105" grpId="0" animBg="1"/>
      <p:bldP spid="310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3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9313" y="2133600"/>
            <a:ext cx="6262687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3733800" y="6172200"/>
            <a:ext cx="3657600" cy="476250"/>
          </a:xfrm>
          <a:prstGeom prst="rect">
            <a:avLst/>
          </a:prstGeom>
          <a:solidFill>
            <a:schemeClr val="bg1"/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Có nhiều đường cong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3962400" y="1581150"/>
            <a:ext cx="3048000" cy="476250"/>
          </a:xfrm>
          <a:prstGeom prst="rect">
            <a:avLst/>
          </a:prstGeom>
          <a:solidFill>
            <a:schemeClr val="bg1"/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Arial" charset="0"/>
              </a:rPr>
              <a:t>Quan sát hình vẽ</a:t>
            </a:r>
          </a:p>
        </p:txBody>
      </p:sp>
      <p:sp>
        <p:nvSpPr>
          <p:cNvPr id="4102" name="Text Box 25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1" grpId="0" animBg="1"/>
      <p:bldP spid="5142" grpId="0" animBg="1"/>
      <p:bldP spid="51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447800" y="16764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chemeClr val="bg1"/>
                </a:solidFill>
                <a:latin typeface="Arial" charset="0"/>
              </a:rPr>
              <a:t>1. Các bước thực hiện</a:t>
            </a:r>
          </a:p>
        </p:txBody>
      </p:sp>
      <p:sp>
        <p:nvSpPr>
          <p:cNvPr id="7182" name="AutoShape 14"/>
          <p:cNvSpPr>
            <a:spLocks noChangeArrowheads="1"/>
          </p:cNvSpPr>
          <p:nvPr/>
        </p:nvSpPr>
        <p:spPr bwMode="auto">
          <a:xfrm>
            <a:off x="1752600" y="3124200"/>
            <a:ext cx="6858000" cy="381000"/>
          </a:xfrm>
          <a:prstGeom prst="wedgeRectCallout">
            <a:avLst>
              <a:gd name="adj1" fmla="val -29468"/>
              <a:gd name="adj2" fmla="val -441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Bước 2.</a:t>
            </a:r>
            <a:r>
              <a:rPr lang="en-US" sz="1800" b="1">
                <a:solidFill>
                  <a:srgbClr val="0000CC"/>
                </a:solidFill>
                <a:latin typeface="Arial" charset="0"/>
              </a:rPr>
              <a:t> Chọn màu vẽ, nét vẽ.</a:t>
            </a:r>
          </a:p>
        </p:txBody>
      </p:sp>
      <p:sp>
        <p:nvSpPr>
          <p:cNvPr id="7183" name="AutoShape 15"/>
          <p:cNvSpPr>
            <a:spLocks noChangeArrowheads="1"/>
          </p:cNvSpPr>
          <p:nvPr/>
        </p:nvSpPr>
        <p:spPr bwMode="auto">
          <a:xfrm>
            <a:off x="1752600" y="3810000"/>
            <a:ext cx="6858000" cy="762000"/>
          </a:xfrm>
          <a:prstGeom prst="wedgeRectCallout">
            <a:avLst>
              <a:gd name="adj1" fmla="val -22176"/>
              <a:gd name="adj2" fmla="val -44792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Bước 3.</a:t>
            </a:r>
            <a:r>
              <a:rPr lang="en-US" sz="1800" b="1">
                <a:solidFill>
                  <a:srgbClr val="0000CC"/>
                </a:solidFill>
                <a:latin typeface="Arial" charset="0"/>
              </a:rPr>
              <a:t> Kéo thả chuột từ điểm đầu tới điểm cuối của đường cong, một đoạn thẳng được tạo ra.</a:t>
            </a:r>
          </a:p>
        </p:txBody>
      </p:sp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1752600" y="4876800"/>
            <a:ext cx="6858000" cy="990600"/>
          </a:xfrm>
          <a:prstGeom prst="wedgeRectCallout">
            <a:avLst>
              <a:gd name="adj1" fmla="val -26042"/>
              <a:gd name="adj2" fmla="val 7213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Bước 4.</a:t>
            </a:r>
            <a:r>
              <a:rPr lang="en-US" sz="1800" b="1">
                <a:solidFill>
                  <a:srgbClr val="0000CC"/>
                </a:solidFill>
                <a:latin typeface="Arial" charset="0"/>
              </a:rPr>
              <a:t> Đưa con trỏ chuột lên đoạn thẳng. Nhấn giữ và kéo nút trái chuột để uốn cong đoạn thẳng, tới khi vừa ý thì thả nút chuột và nháy chuột lần nữa.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752600" y="2362200"/>
            <a:ext cx="6858000" cy="457200"/>
            <a:chOff x="1104" y="1488"/>
            <a:chExt cx="4320" cy="288"/>
          </a:xfrm>
        </p:grpSpPr>
        <p:sp>
          <p:nvSpPr>
            <p:cNvPr id="5130" name="AutoShape 13"/>
            <p:cNvSpPr>
              <a:spLocks noChangeArrowheads="1"/>
            </p:cNvSpPr>
            <p:nvPr/>
          </p:nvSpPr>
          <p:spPr bwMode="auto">
            <a:xfrm>
              <a:off x="1104" y="1488"/>
              <a:ext cx="4320" cy="288"/>
            </a:xfrm>
            <a:prstGeom prst="wedgeRectCallout">
              <a:avLst>
                <a:gd name="adj1" fmla="val -34005"/>
                <a:gd name="adj2" fmla="val 9375"/>
              </a:avLst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800" b="1">
                  <a:solidFill>
                    <a:srgbClr val="FF0000"/>
                  </a:solidFill>
                  <a:latin typeface="Arial" charset="0"/>
                </a:rPr>
                <a:t>Bước 1.</a:t>
              </a:r>
              <a:r>
                <a:rPr lang="en-US" sz="1800" b="1">
                  <a:solidFill>
                    <a:srgbClr val="0000CC"/>
                  </a:solidFill>
                  <a:latin typeface="Arial" charset="0"/>
                </a:rPr>
                <a:t> Chọn công cụ Đường cong         trong hộp công cụ.</a:t>
              </a:r>
            </a:p>
          </p:txBody>
        </p:sp>
        <p:pic>
          <p:nvPicPr>
            <p:cNvPr id="5131" name="Picture 1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93" y="1506"/>
              <a:ext cx="20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8" name="Text Box 23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5129" name="Text Box 25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82" grpId="0" animBg="1"/>
      <p:bldP spid="7183" grpId="0" animBg="1"/>
      <p:bldP spid="71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1600200" y="15240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chemeClr val="bg1"/>
                </a:solidFill>
                <a:latin typeface="Arial" charset="0"/>
              </a:rPr>
              <a:t>1. Các bước thực hiện</a:t>
            </a:r>
          </a:p>
        </p:txBody>
      </p:sp>
      <p:sp>
        <p:nvSpPr>
          <p:cNvPr id="1029" name="Text Box 17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1030" name="Text Box 19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</p:spTree>
    <p:controls>
      <p:control spid="1026" r:id="rId2" imgW="6477120" imgH="457200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295400" y="14478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>
                <a:solidFill>
                  <a:schemeClr val="bg1"/>
                </a:solidFill>
                <a:latin typeface="Arial" charset="0"/>
              </a:rPr>
              <a:t>2. THỰC HÀNH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1295400" y="19050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Arial" charset="0"/>
              </a:rPr>
              <a:t>T1. Vẽ con cá theo các bước như hình 85.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990600" y="2286000"/>
            <a:ext cx="1752600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FF00"/>
                </a:solidFill>
                <a:latin typeface="Arial" charset="0"/>
              </a:rPr>
              <a:t>Hướng dẫn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    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1295400" y="3292475"/>
            <a:ext cx="6781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Bước 2.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 Vẽ đường cong thứ hai có hướng cong ngược với  với đường cong thứ nhất.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3810000" y="5372100"/>
            <a:ext cx="1981200" cy="1028700"/>
            <a:chOff x="144" y="3384"/>
            <a:chExt cx="1248" cy="648"/>
          </a:xfrm>
        </p:grpSpPr>
        <p:sp>
          <p:nvSpPr>
            <p:cNvPr id="6188" name="Freeform 15"/>
            <p:cNvSpPr>
              <a:spLocks/>
            </p:cNvSpPr>
            <p:nvPr/>
          </p:nvSpPr>
          <p:spPr bwMode="auto">
            <a:xfrm>
              <a:off x="144" y="3384"/>
              <a:ext cx="1248" cy="360"/>
            </a:xfrm>
            <a:custGeom>
              <a:avLst/>
              <a:gdLst>
                <a:gd name="T0" fmla="*/ 0 w 1248"/>
                <a:gd name="T1" fmla="*/ 216 h 360"/>
                <a:gd name="T2" fmla="*/ 576 w 1248"/>
                <a:gd name="T3" fmla="*/ 24 h 360"/>
                <a:gd name="T4" fmla="*/ 1248 w 1248"/>
                <a:gd name="T5" fmla="*/ 360 h 360"/>
                <a:gd name="T6" fmla="*/ 0 60000 65536"/>
                <a:gd name="T7" fmla="*/ 0 60000 65536"/>
                <a:gd name="T8" fmla="*/ 0 60000 65536"/>
                <a:gd name="T9" fmla="*/ 0 w 1248"/>
                <a:gd name="T10" fmla="*/ 0 h 360"/>
                <a:gd name="T11" fmla="*/ 1248 w 1248"/>
                <a:gd name="T12" fmla="*/ 360 h 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360">
                  <a:moveTo>
                    <a:pt x="0" y="216"/>
                  </a:moveTo>
                  <a:cubicBezTo>
                    <a:pt x="184" y="108"/>
                    <a:pt x="368" y="0"/>
                    <a:pt x="576" y="24"/>
                  </a:cubicBezTo>
                  <a:cubicBezTo>
                    <a:pt x="784" y="48"/>
                    <a:pt x="1128" y="288"/>
                    <a:pt x="1248" y="36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9" name="Text Box 18"/>
            <p:cNvSpPr txBox="1">
              <a:spLocks noChangeArrowheads="1"/>
            </p:cNvSpPr>
            <p:nvPr/>
          </p:nvSpPr>
          <p:spPr bwMode="auto">
            <a:xfrm>
              <a:off x="528" y="374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Arial" charset="0"/>
                </a:rPr>
                <a:t>a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787775" y="5334000"/>
            <a:ext cx="2003425" cy="1143000"/>
            <a:chOff x="1824" y="3360"/>
            <a:chExt cx="1262" cy="720"/>
          </a:xfrm>
        </p:grpSpPr>
        <p:sp>
          <p:nvSpPr>
            <p:cNvPr id="6185" name="Freeform 16"/>
            <p:cNvSpPr>
              <a:spLocks/>
            </p:cNvSpPr>
            <p:nvPr/>
          </p:nvSpPr>
          <p:spPr bwMode="auto">
            <a:xfrm>
              <a:off x="1824" y="3360"/>
              <a:ext cx="1248" cy="360"/>
            </a:xfrm>
            <a:custGeom>
              <a:avLst/>
              <a:gdLst>
                <a:gd name="T0" fmla="*/ 0 w 1248"/>
                <a:gd name="T1" fmla="*/ 216 h 360"/>
                <a:gd name="T2" fmla="*/ 576 w 1248"/>
                <a:gd name="T3" fmla="*/ 24 h 360"/>
                <a:gd name="T4" fmla="*/ 1248 w 1248"/>
                <a:gd name="T5" fmla="*/ 360 h 360"/>
                <a:gd name="T6" fmla="*/ 0 60000 65536"/>
                <a:gd name="T7" fmla="*/ 0 60000 65536"/>
                <a:gd name="T8" fmla="*/ 0 60000 65536"/>
                <a:gd name="T9" fmla="*/ 0 w 1248"/>
                <a:gd name="T10" fmla="*/ 0 h 360"/>
                <a:gd name="T11" fmla="*/ 1248 w 1248"/>
                <a:gd name="T12" fmla="*/ 360 h 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360">
                  <a:moveTo>
                    <a:pt x="0" y="216"/>
                  </a:moveTo>
                  <a:cubicBezTo>
                    <a:pt x="184" y="108"/>
                    <a:pt x="368" y="0"/>
                    <a:pt x="576" y="24"/>
                  </a:cubicBezTo>
                  <a:cubicBezTo>
                    <a:pt x="784" y="48"/>
                    <a:pt x="1128" y="288"/>
                    <a:pt x="1248" y="36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6" name="Freeform 17"/>
            <p:cNvSpPr>
              <a:spLocks/>
            </p:cNvSpPr>
            <p:nvPr/>
          </p:nvSpPr>
          <p:spPr bwMode="auto">
            <a:xfrm flipV="1">
              <a:off x="1838" y="3439"/>
              <a:ext cx="1248" cy="360"/>
            </a:xfrm>
            <a:custGeom>
              <a:avLst/>
              <a:gdLst>
                <a:gd name="T0" fmla="*/ 0 w 1248"/>
                <a:gd name="T1" fmla="*/ 216 h 360"/>
                <a:gd name="T2" fmla="*/ 576 w 1248"/>
                <a:gd name="T3" fmla="*/ 24 h 360"/>
                <a:gd name="T4" fmla="*/ 1248 w 1248"/>
                <a:gd name="T5" fmla="*/ 360 h 360"/>
                <a:gd name="T6" fmla="*/ 0 60000 65536"/>
                <a:gd name="T7" fmla="*/ 0 60000 65536"/>
                <a:gd name="T8" fmla="*/ 0 60000 65536"/>
                <a:gd name="T9" fmla="*/ 0 w 1248"/>
                <a:gd name="T10" fmla="*/ 0 h 360"/>
                <a:gd name="T11" fmla="*/ 1248 w 1248"/>
                <a:gd name="T12" fmla="*/ 360 h 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360">
                  <a:moveTo>
                    <a:pt x="0" y="216"/>
                  </a:moveTo>
                  <a:cubicBezTo>
                    <a:pt x="184" y="108"/>
                    <a:pt x="368" y="0"/>
                    <a:pt x="576" y="24"/>
                  </a:cubicBezTo>
                  <a:cubicBezTo>
                    <a:pt x="784" y="48"/>
                    <a:pt x="1128" y="288"/>
                    <a:pt x="1248" y="36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7" name="Text Box 20"/>
            <p:cNvSpPr txBox="1">
              <a:spLocks noChangeArrowheads="1"/>
            </p:cNvSpPr>
            <p:nvPr/>
          </p:nvSpPr>
          <p:spPr bwMode="auto">
            <a:xfrm>
              <a:off x="2160" y="379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Arial" charset="0"/>
                </a:rPr>
                <a:t>b</a:t>
              </a:r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3787775" y="5334000"/>
            <a:ext cx="2003425" cy="1143000"/>
            <a:chOff x="3216" y="3360"/>
            <a:chExt cx="1262" cy="720"/>
          </a:xfrm>
        </p:grpSpPr>
        <p:sp>
          <p:nvSpPr>
            <p:cNvPr id="6180" name="Freeform 21"/>
            <p:cNvSpPr>
              <a:spLocks/>
            </p:cNvSpPr>
            <p:nvPr/>
          </p:nvSpPr>
          <p:spPr bwMode="auto">
            <a:xfrm>
              <a:off x="3216" y="3360"/>
              <a:ext cx="1248" cy="360"/>
            </a:xfrm>
            <a:custGeom>
              <a:avLst/>
              <a:gdLst>
                <a:gd name="T0" fmla="*/ 0 w 1248"/>
                <a:gd name="T1" fmla="*/ 216 h 360"/>
                <a:gd name="T2" fmla="*/ 576 w 1248"/>
                <a:gd name="T3" fmla="*/ 24 h 360"/>
                <a:gd name="T4" fmla="*/ 1248 w 1248"/>
                <a:gd name="T5" fmla="*/ 360 h 360"/>
                <a:gd name="T6" fmla="*/ 0 60000 65536"/>
                <a:gd name="T7" fmla="*/ 0 60000 65536"/>
                <a:gd name="T8" fmla="*/ 0 60000 65536"/>
                <a:gd name="T9" fmla="*/ 0 w 1248"/>
                <a:gd name="T10" fmla="*/ 0 h 360"/>
                <a:gd name="T11" fmla="*/ 1248 w 1248"/>
                <a:gd name="T12" fmla="*/ 360 h 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360">
                  <a:moveTo>
                    <a:pt x="0" y="216"/>
                  </a:moveTo>
                  <a:cubicBezTo>
                    <a:pt x="184" y="108"/>
                    <a:pt x="368" y="0"/>
                    <a:pt x="576" y="24"/>
                  </a:cubicBezTo>
                  <a:cubicBezTo>
                    <a:pt x="784" y="48"/>
                    <a:pt x="1128" y="288"/>
                    <a:pt x="1248" y="36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1" name="Freeform 22"/>
            <p:cNvSpPr>
              <a:spLocks/>
            </p:cNvSpPr>
            <p:nvPr/>
          </p:nvSpPr>
          <p:spPr bwMode="auto">
            <a:xfrm flipV="1">
              <a:off x="3230" y="3439"/>
              <a:ext cx="1248" cy="360"/>
            </a:xfrm>
            <a:custGeom>
              <a:avLst/>
              <a:gdLst>
                <a:gd name="T0" fmla="*/ 0 w 1248"/>
                <a:gd name="T1" fmla="*/ 216 h 360"/>
                <a:gd name="T2" fmla="*/ 576 w 1248"/>
                <a:gd name="T3" fmla="*/ 24 h 360"/>
                <a:gd name="T4" fmla="*/ 1248 w 1248"/>
                <a:gd name="T5" fmla="*/ 360 h 360"/>
                <a:gd name="T6" fmla="*/ 0 60000 65536"/>
                <a:gd name="T7" fmla="*/ 0 60000 65536"/>
                <a:gd name="T8" fmla="*/ 0 60000 65536"/>
                <a:gd name="T9" fmla="*/ 0 w 1248"/>
                <a:gd name="T10" fmla="*/ 0 h 360"/>
                <a:gd name="T11" fmla="*/ 1248 w 1248"/>
                <a:gd name="T12" fmla="*/ 360 h 3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360">
                  <a:moveTo>
                    <a:pt x="0" y="216"/>
                  </a:moveTo>
                  <a:cubicBezTo>
                    <a:pt x="184" y="108"/>
                    <a:pt x="368" y="0"/>
                    <a:pt x="576" y="24"/>
                  </a:cubicBezTo>
                  <a:cubicBezTo>
                    <a:pt x="784" y="48"/>
                    <a:pt x="1128" y="288"/>
                    <a:pt x="1248" y="36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2" name="Text Box 23"/>
            <p:cNvSpPr txBox="1">
              <a:spLocks noChangeArrowheads="1"/>
            </p:cNvSpPr>
            <p:nvPr/>
          </p:nvSpPr>
          <p:spPr bwMode="auto">
            <a:xfrm>
              <a:off x="3600" y="379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6183" name="Line 24"/>
            <p:cNvSpPr>
              <a:spLocks noChangeShapeType="1"/>
            </p:cNvSpPr>
            <p:nvPr/>
          </p:nvSpPr>
          <p:spPr bwMode="auto">
            <a:xfrm>
              <a:off x="3456" y="3456"/>
              <a:ext cx="0" cy="24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4" name="Line 25"/>
            <p:cNvSpPr>
              <a:spLocks noChangeShapeType="1"/>
            </p:cNvSpPr>
            <p:nvPr/>
          </p:nvSpPr>
          <p:spPr bwMode="auto">
            <a:xfrm>
              <a:off x="4464" y="3439"/>
              <a:ext cx="0" cy="28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783013" y="5181600"/>
            <a:ext cx="2008187" cy="1371600"/>
            <a:chOff x="4255" y="3216"/>
            <a:chExt cx="1265" cy="864"/>
          </a:xfrm>
        </p:grpSpPr>
        <p:grpSp>
          <p:nvGrpSpPr>
            <p:cNvPr id="6163" name="Group 48"/>
            <p:cNvGrpSpPr>
              <a:grpSpLocks/>
            </p:cNvGrpSpPr>
            <p:nvPr/>
          </p:nvGrpSpPr>
          <p:grpSpPr bwMode="auto">
            <a:xfrm>
              <a:off x="4255" y="3216"/>
              <a:ext cx="1265" cy="629"/>
              <a:chOff x="4255" y="3216"/>
              <a:chExt cx="1265" cy="629"/>
            </a:xfrm>
          </p:grpSpPr>
          <p:sp>
            <p:nvSpPr>
              <p:cNvPr id="6165" name="Freeform 47"/>
              <p:cNvSpPr>
                <a:spLocks/>
              </p:cNvSpPr>
              <p:nvPr/>
            </p:nvSpPr>
            <p:spPr bwMode="auto">
              <a:xfrm>
                <a:off x="5280" y="3408"/>
                <a:ext cx="240" cy="288"/>
              </a:xfrm>
              <a:custGeom>
                <a:avLst/>
                <a:gdLst>
                  <a:gd name="T0" fmla="*/ 0 w 240"/>
                  <a:gd name="T1" fmla="*/ 144 h 288"/>
                  <a:gd name="T2" fmla="*/ 240 w 240"/>
                  <a:gd name="T3" fmla="*/ 0 h 288"/>
                  <a:gd name="T4" fmla="*/ 240 w 240"/>
                  <a:gd name="T5" fmla="*/ 288 h 288"/>
                  <a:gd name="T6" fmla="*/ 0 w 240"/>
                  <a:gd name="T7" fmla="*/ 144 h 2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88"/>
                  <a:gd name="T14" fmla="*/ 240 w 240"/>
                  <a:gd name="T15" fmla="*/ 288 h 2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88">
                    <a:moveTo>
                      <a:pt x="0" y="144"/>
                    </a:moveTo>
                    <a:lnTo>
                      <a:pt x="240" y="0"/>
                    </a:lnTo>
                    <a:lnTo>
                      <a:pt x="240" y="288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66" name="Group 46"/>
              <p:cNvGrpSpPr>
                <a:grpSpLocks/>
              </p:cNvGrpSpPr>
              <p:nvPr/>
            </p:nvGrpSpPr>
            <p:grpSpPr bwMode="auto">
              <a:xfrm>
                <a:off x="4255" y="3216"/>
                <a:ext cx="1265" cy="629"/>
                <a:chOff x="4255" y="3216"/>
                <a:chExt cx="1265" cy="629"/>
              </a:xfrm>
            </p:grpSpPr>
            <p:sp>
              <p:nvSpPr>
                <p:cNvPr id="6167" name="Freeform 45"/>
                <p:cNvSpPr>
                  <a:spLocks/>
                </p:cNvSpPr>
                <p:nvPr/>
              </p:nvSpPr>
              <p:spPr bwMode="auto">
                <a:xfrm>
                  <a:off x="4492" y="3338"/>
                  <a:ext cx="788" cy="400"/>
                </a:xfrm>
                <a:custGeom>
                  <a:avLst/>
                  <a:gdLst>
                    <a:gd name="T0" fmla="*/ 0 w 788"/>
                    <a:gd name="T1" fmla="*/ 70 h 400"/>
                    <a:gd name="T2" fmla="*/ 0 w 788"/>
                    <a:gd name="T3" fmla="*/ 332 h 400"/>
                    <a:gd name="T4" fmla="*/ 124 w 788"/>
                    <a:gd name="T5" fmla="*/ 382 h 400"/>
                    <a:gd name="T6" fmla="*/ 314 w 788"/>
                    <a:gd name="T7" fmla="*/ 400 h 400"/>
                    <a:gd name="T8" fmla="*/ 426 w 788"/>
                    <a:gd name="T9" fmla="*/ 384 h 400"/>
                    <a:gd name="T10" fmla="*/ 548 w 788"/>
                    <a:gd name="T11" fmla="*/ 334 h 400"/>
                    <a:gd name="T12" fmla="*/ 788 w 788"/>
                    <a:gd name="T13" fmla="*/ 214 h 400"/>
                    <a:gd name="T14" fmla="*/ 640 w 788"/>
                    <a:gd name="T15" fmla="*/ 112 h 400"/>
                    <a:gd name="T16" fmla="*/ 510 w 788"/>
                    <a:gd name="T17" fmla="*/ 54 h 400"/>
                    <a:gd name="T18" fmla="*/ 402 w 788"/>
                    <a:gd name="T19" fmla="*/ 10 h 400"/>
                    <a:gd name="T20" fmla="*/ 296 w 788"/>
                    <a:gd name="T21" fmla="*/ 0 h 400"/>
                    <a:gd name="T22" fmla="*/ 150 w 788"/>
                    <a:gd name="T23" fmla="*/ 18 h 400"/>
                    <a:gd name="T24" fmla="*/ 0 w 788"/>
                    <a:gd name="T25" fmla="*/ 70 h 4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88"/>
                    <a:gd name="T40" fmla="*/ 0 h 400"/>
                    <a:gd name="T41" fmla="*/ 788 w 788"/>
                    <a:gd name="T42" fmla="*/ 400 h 40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88" h="400">
                      <a:moveTo>
                        <a:pt x="0" y="70"/>
                      </a:moveTo>
                      <a:lnTo>
                        <a:pt x="0" y="332"/>
                      </a:lnTo>
                      <a:lnTo>
                        <a:pt x="124" y="382"/>
                      </a:lnTo>
                      <a:lnTo>
                        <a:pt x="314" y="400"/>
                      </a:lnTo>
                      <a:lnTo>
                        <a:pt x="426" y="384"/>
                      </a:lnTo>
                      <a:lnTo>
                        <a:pt x="548" y="334"/>
                      </a:lnTo>
                      <a:lnTo>
                        <a:pt x="788" y="214"/>
                      </a:lnTo>
                      <a:lnTo>
                        <a:pt x="640" y="112"/>
                      </a:lnTo>
                      <a:lnTo>
                        <a:pt x="510" y="54"/>
                      </a:lnTo>
                      <a:lnTo>
                        <a:pt x="402" y="10"/>
                      </a:lnTo>
                      <a:lnTo>
                        <a:pt x="296" y="0"/>
                      </a:lnTo>
                      <a:lnTo>
                        <a:pt x="150" y="18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168" name="Group 44"/>
                <p:cNvGrpSpPr>
                  <a:grpSpLocks/>
                </p:cNvGrpSpPr>
                <p:nvPr/>
              </p:nvGrpSpPr>
              <p:grpSpPr bwMode="auto">
                <a:xfrm>
                  <a:off x="4255" y="3216"/>
                  <a:ext cx="1265" cy="629"/>
                  <a:chOff x="4255" y="3216"/>
                  <a:chExt cx="1265" cy="629"/>
                </a:xfrm>
              </p:grpSpPr>
              <p:grpSp>
                <p:nvGrpSpPr>
                  <p:cNvPr id="6169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4255" y="3216"/>
                    <a:ext cx="1265" cy="629"/>
                    <a:chOff x="4255" y="3216"/>
                    <a:chExt cx="1265" cy="629"/>
                  </a:xfrm>
                </p:grpSpPr>
                <p:sp>
                  <p:nvSpPr>
                    <p:cNvPr id="6171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4262" y="3408"/>
                      <a:ext cx="228" cy="246"/>
                    </a:xfrm>
                    <a:custGeom>
                      <a:avLst/>
                      <a:gdLst>
                        <a:gd name="T0" fmla="*/ 0 w 228"/>
                        <a:gd name="T1" fmla="*/ 126 h 246"/>
                        <a:gd name="T2" fmla="*/ 228 w 228"/>
                        <a:gd name="T3" fmla="*/ 0 h 246"/>
                        <a:gd name="T4" fmla="*/ 228 w 228"/>
                        <a:gd name="T5" fmla="*/ 246 h 246"/>
                        <a:gd name="T6" fmla="*/ 0 w 228"/>
                        <a:gd name="T7" fmla="*/ 126 h 24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28"/>
                        <a:gd name="T13" fmla="*/ 0 h 246"/>
                        <a:gd name="T14" fmla="*/ 228 w 228"/>
                        <a:gd name="T15" fmla="*/ 246 h 24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28" h="246">
                          <a:moveTo>
                            <a:pt x="0" y="126"/>
                          </a:moveTo>
                          <a:lnTo>
                            <a:pt x="228" y="0"/>
                          </a:lnTo>
                          <a:lnTo>
                            <a:pt x="228" y="246"/>
                          </a:lnTo>
                          <a:lnTo>
                            <a:pt x="0" y="126"/>
                          </a:lnTo>
                          <a:close/>
                        </a:path>
                      </a:pathLst>
                    </a:custGeom>
                    <a:solidFill>
                      <a:srgbClr val="990099"/>
                    </a:solidFill>
                    <a:ln w="9525">
                      <a:solidFill>
                        <a:srgbClr val="0000CC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6172" name="Group 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55" y="3216"/>
                      <a:ext cx="1265" cy="629"/>
                      <a:chOff x="4224" y="2152"/>
                      <a:chExt cx="1265" cy="629"/>
                    </a:xfrm>
                  </p:grpSpPr>
                  <p:sp>
                    <p:nvSpPr>
                      <p:cNvPr id="6173" name="Freeform 2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24" y="2256"/>
                        <a:ext cx="1248" cy="360"/>
                      </a:xfrm>
                      <a:custGeom>
                        <a:avLst/>
                        <a:gdLst>
                          <a:gd name="T0" fmla="*/ 0 w 1248"/>
                          <a:gd name="T1" fmla="*/ 216 h 360"/>
                          <a:gd name="T2" fmla="*/ 576 w 1248"/>
                          <a:gd name="T3" fmla="*/ 24 h 360"/>
                          <a:gd name="T4" fmla="*/ 1248 w 1248"/>
                          <a:gd name="T5" fmla="*/ 360 h 360"/>
                          <a:gd name="T6" fmla="*/ 0 60000 65536"/>
                          <a:gd name="T7" fmla="*/ 0 60000 65536"/>
                          <a:gd name="T8" fmla="*/ 0 60000 65536"/>
                          <a:gd name="T9" fmla="*/ 0 w 1248"/>
                          <a:gd name="T10" fmla="*/ 0 h 360"/>
                          <a:gd name="T11" fmla="*/ 1248 w 1248"/>
                          <a:gd name="T12" fmla="*/ 360 h 36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1248" h="360">
                            <a:moveTo>
                              <a:pt x="0" y="216"/>
                            </a:moveTo>
                            <a:cubicBezTo>
                              <a:pt x="184" y="108"/>
                              <a:pt x="368" y="0"/>
                              <a:pt x="576" y="24"/>
                            </a:cubicBezTo>
                            <a:cubicBezTo>
                              <a:pt x="784" y="48"/>
                              <a:pt x="1128" y="288"/>
                              <a:pt x="1248" y="360"/>
                            </a:cubicBezTo>
                          </a:path>
                        </a:pathLst>
                      </a:cu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74" name="Freeform 27"/>
                      <p:cNvSpPr>
                        <a:spLocks/>
                      </p:cNvSpPr>
                      <p:nvPr/>
                    </p:nvSpPr>
                    <p:spPr bwMode="auto">
                      <a:xfrm flipV="1">
                        <a:off x="4238" y="2335"/>
                        <a:ext cx="1248" cy="360"/>
                      </a:xfrm>
                      <a:custGeom>
                        <a:avLst/>
                        <a:gdLst>
                          <a:gd name="T0" fmla="*/ 0 w 1248"/>
                          <a:gd name="T1" fmla="*/ 216 h 360"/>
                          <a:gd name="T2" fmla="*/ 576 w 1248"/>
                          <a:gd name="T3" fmla="*/ 24 h 360"/>
                          <a:gd name="T4" fmla="*/ 1248 w 1248"/>
                          <a:gd name="T5" fmla="*/ 360 h 360"/>
                          <a:gd name="T6" fmla="*/ 0 60000 65536"/>
                          <a:gd name="T7" fmla="*/ 0 60000 65536"/>
                          <a:gd name="T8" fmla="*/ 0 60000 65536"/>
                          <a:gd name="T9" fmla="*/ 0 w 1248"/>
                          <a:gd name="T10" fmla="*/ 0 h 360"/>
                          <a:gd name="T11" fmla="*/ 1248 w 1248"/>
                          <a:gd name="T12" fmla="*/ 360 h 36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1248" h="360">
                            <a:moveTo>
                              <a:pt x="0" y="216"/>
                            </a:moveTo>
                            <a:cubicBezTo>
                              <a:pt x="184" y="108"/>
                              <a:pt x="368" y="0"/>
                              <a:pt x="576" y="24"/>
                            </a:cubicBezTo>
                            <a:cubicBezTo>
                              <a:pt x="784" y="48"/>
                              <a:pt x="1128" y="288"/>
                              <a:pt x="1248" y="360"/>
                            </a:cubicBezTo>
                          </a:path>
                        </a:pathLst>
                      </a:cu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75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464" y="2352"/>
                        <a:ext cx="0" cy="24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76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489" y="2304"/>
                        <a:ext cx="0" cy="336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77" name="Line 3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529" y="2152"/>
                        <a:ext cx="73" cy="158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78" name="Line 3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37" y="2640"/>
                        <a:ext cx="79" cy="141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79" name="Line 3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040" y="2592"/>
                        <a:ext cx="79" cy="141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6170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4404" y="3504"/>
                    <a:ext cx="47" cy="4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latin typeface="Arial" charset="0"/>
                    </a:endParaRPr>
                  </a:p>
                </p:txBody>
              </p:sp>
            </p:grpSp>
          </p:grpSp>
        </p:grpSp>
        <p:sp>
          <p:nvSpPr>
            <p:cNvPr id="6164" name="Text Box 49"/>
            <p:cNvSpPr txBox="1">
              <a:spLocks noChangeArrowheads="1"/>
            </p:cNvSpPr>
            <p:nvPr/>
          </p:nvSpPr>
          <p:spPr bwMode="auto">
            <a:xfrm>
              <a:off x="4656" y="379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Arial" charset="0"/>
                </a:rPr>
                <a:t>d</a:t>
              </a:r>
            </a:p>
          </p:txBody>
        </p: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1325563" y="2743200"/>
            <a:ext cx="6904037" cy="457200"/>
            <a:chOff x="835" y="1680"/>
            <a:chExt cx="4349" cy="288"/>
          </a:xfrm>
        </p:grpSpPr>
        <p:sp>
          <p:nvSpPr>
            <p:cNvPr id="6161" name="Rectangle 14"/>
            <p:cNvSpPr>
              <a:spLocks noChangeArrowheads="1"/>
            </p:cNvSpPr>
            <p:nvPr/>
          </p:nvSpPr>
          <p:spPr bwMode="auto">
            <a:xfrm>
              <a:off x="835" y="1680"/>
              <a:ext cx="43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</a:rPr>
                <a:t>Bước 1.</a:t>
              </a:r>
              <a:r>
                <a:rPr lang="en-US">
                  <a:solidFill>
                    <a:schemeClr val="bg1"/>
                  </a:solidFill>
                  <a:latin typeface="Arial" charset="0"/>
                </a:rPr>
                <a:t> Chọn công cụ       và vẽ một đường cong</a:t>
              </a:r>
            </a:p>
          </p:txBody>
        </p:sp>
        <p:pic>
          <p:nvPicPr>
            <p:cNvPr id="6162" name="Picture 5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17" y="1680"/>
              <a:ext cx="20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54"/>
          <p:cNvGrpSpPr>
            <a:grpSpLocks/>
          </p:cNvGrpSpPr>
          <p:nvPr/>
        </p:nvGrpSpPr>
        <p:grpSpPr bwMode="auto">
          <a:xfrm>
            <a:off x="1295400" y="4191000"/>
            <a:ext cx="6781800" cy="830263"/>
            <a:chOff x="816" y="2592"/>
            <a:chExt cx="4272" cy="523"/>
          </a:xfrm>
        </p:grpSpPr>
        <p:sp>
          <p:nvSpPr>
            <p:cNvPr id="6159" name="Text Box 13"/>
            <p:cNvSpPr txBox="1">
              <a:spLocks noChangeArrowheads="1"/>
            </p:cNvSpPr>
            <p:nvPr/>
          </p:nvSpPr>
          <p:spPr bwMode="auto">
            <a:xfrm>
              <a:off x="816" y="2592"/>
              <a:ext cx="427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Bước 3.</a:t>
              </a:r>
              <a:r>
                <a:rPr lang="en-US">
                  <a:solidFill>
                    <a:schemeClr val="bg1"/>
                  </a:solidFill>
                  <a:latin typeface="Arial" charset="0"/>
                </a:rPr>
                <a:t> Dùng công cụ       để vẽ đuôi, vây và mắt cá. Sau đó tô màu như hình 85d.</a:t>
              </a:r>
            </a:p>
          </p:txBody>
        </p:sp>
        <p:pic>
          <p:nvPicPr>
            <p:cNvPr id="6160" name="Picture 5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0" y="2604"/>
              <a:ext cx="202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7" name="Text Box 58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6158" name="Text Box 60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9226" grpId="0"/>
      <p:bldP spid="9227" grpId="0" animBg="1"/>
      <p:bldP spid="92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295400" y="14478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chemeClr val="bg1"/>
                </a:solidFill>
                <a:latin typeface="Arial" charset="0"/>
              </a:rPr>
              <a:t>2. THỰC HÀNH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295400" y="20574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Arial" charset="0"/>
              </a:rPr>
              <a:t>T2. Vẽ chiếc lá theo các bước sau:</a:t>
            </a: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1295400" y="2971800"/>
            <a:ext cx="1143000" cy="2209800"/>
            <a:chOff x="816" y="1872"/>
            <a:chExt cx="720" cy="1392"/>
          </a:xfrm>
        </p:grpSpPr>
        <p:sp>
          <p:nvSpPr>
            <p:cNvPr id="7193" name="Freeform 51"/>
            <p:cNvSpPr>
              <a:spLocks/>
            </p:cNvSpPr>
            <p:nvPr/>
          </p:nvSpPr>
          <p:spPr bwMode="auto">
            <a:xfrm>
              <a:off x="816" y="1872"/>
              <a:ext cx="480" cy="1056"/>
            </a:xfrm>
            <a:custGeom>
              <a:avLst/>
              <a:gdLst>
                <a:gd name="T0" fmla="*/ 238 w 264"/>
                <a:gd name="T1" fmla="*/ 0 h 816"/>
                <a:gd name="T2" fmla="*/ 105 w 264"/>
                <a:gd name="T3" fmla="*/ 978 h 816"/>
                <a:gd name="T4" fmla="*/ 873 w 264"/>
                <a:gd name="T5" fmla="*/ 1367 h 816"/>
                <a:gd name="T6" fmla="*/ 0 60000 65536"/>
                <a:gd name="T7" fmla="*/ 0 60000 65536"/>
                <a:gd name="T8" fmla="*/ 0 60000 65536"/>
                <a:gd name="T9" fmla="*/ 0 w 264"/>
                <a:gd name="T10" fmla="*/ 0 h 816"/>
                <a:gd name="T11" fmla="*/ 264 w 264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" h="816">
                  <a:moveTo>
                    <a:pt x="72" y="0"/>
                  </a:moveTo>
                  <a:cubicBezTo>
                    <a:pt x="65" y="97"/>
                    <a:pt x="0" y="448"/>
                    <a:pt x="32" y="584"/>
                  </a:cubicBezTo>
                  <a:cubicBezTo>
                    <a:pt x="64" y="720"/>
                    <a:pt x="216" y="768"/>
                    <a:pt x="264" y="81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Text Box 65"/>
            <p:cNvSpPr txBox="1">
              <a:spLocks noChangeArrowheads="1"/>
            </p:cNvSpPr>
            <p:nvPr/>
          </p:nvSpPr>
          <p:spPr bwMode="auto">
            <a:xfrm>
              <a:off x="864" y="3033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FF00"/>
                  </a:solidFill>
                  <a:latin typeface="Arial" charset="0"/>
                </a:rPr>
                <a:t>Bước 1</a:t>
              </a:r>
            </a:p>
          </p:txBody>
        </p:sp>
      </p:grp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2840038" y="2971800"/>
            <a:ext cx="1371600" cy="2195513"/>
            <a:chOff x="1789" y="1872"/>
            <a:chExt cx="864" cy="1383"/>
          </a:xfrm>
        </p:grpSpPr>
        <p:sp>
          <p:nvSpPr>
            <p:cNvPr id="7190" name="Freeform 53"/>
            <p:cNvSpPr>
              <a:spLocks/>
            </p:cNvSpPr>
            <p:nvPr/>
          </p:nvSpPr>
          <p:spPr bwMode="auto">
            <a:xfrm>
              <a:off x="1789" y="1872"/>
              <a:ext cx="480" cy="1056"/>
            </a:xfrm>
            <a:custGeom>
              <a:avLst/>
              <a:gdLst>
                <a:gd name="T0" fmla="*/ 238 w 264"/>
                <a:gd name="T1" fmla="*/ 0 h 816"/>
                <a:gd name="T2" fmla="*/ 105 w 264"/>
                <a:gd name="T3" fmla="*/ 978 h 816"/>
                <a:gd name="T4" fmla="*/ 873 w 264"/>
                <a:gd name="T5" fmla="*/ 1367 h 816"/>
                <a:gd name="T6" fmla="*/ 0 60000 65536"/>
                <a:gd name="T7" fmla="*/ 0 60000 65536"/>
                <a:gd name="T8" fmla="*/ 0 60000 65536"/>
                <a:gd name="T9" fmla="*/ 0 w 264"/>
                <a:gd name="T10" fmla="*/ 0 h 816"/>
                <a:gd name="T11" fmla="*/ 264 w 264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" h="816">
                  <a:moveTo>
                    <a:pt x="72" y="0"/>
                  </a:moveTo>
                  <a:cubicBezTo>
                    <a:pt x="65" y="97"/>
                    <a:pt x="0" y="448"/>
                    <a:pt x="32" y="584"/>
                  </a:cubicBezTo>
                  <a:cubicBezTo>
                    <a:pt x="64" y="720"/>
                    <a:pt x="216" y="768"/>
                    <a:pt x="264" y="81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Freeform 54"/>
            <p:cNvSpPr>
              <a:spLocks/>
            </p:cNvSpPr>
            <p:nvPr/>
          </p:nvSpPr>
          <p:spPr bwMode="auto">
            <a:xfrm>
              <a:off x="1920" y="1872"/>
              <a:ext cx="733" cy="1056"/>
            </a:xfrm>
            <a:custGeom>
              <a:avLst/>
              <a:gdLst>
                <a:gd name="T0" fmla="*/ 635 w 403"/>
                <a:gd name="T1" fmla="*/ 1367 h 816"/>
                <a:gd name="T2" fmla="*/ 1191 w 403"/>
                <a:gd name="T3" fmla="*/ 1139 h 816"/>
                <a:gd name="T4" fmla="*/ 1270 w 403"/>
                <a:gd name="T5" fmla="*/ 736 h 816"/>
                <a:gd name="T6" fmla="*/ 820 w 403"/>
                <a:gd name="T7" fmla="*/ 375 h 816"/>
                <a:gd name="T8" fmla="*/ 0 w 40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3"/>
                <a:gd name="T16" fmla="*/ 0 h 816"/>
                <a:gd name="T17" fmla="*/ 403 w 40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3" h="816">
                  <a:moveTo>
                    <a:pt x="192" y="816"/>
                  </a:moveTo>
                  <a:cubicBezTo>
                    <a:pt x="220" y="793"/>
                    <a:pt x="328" y="743"/>
                    <a:pt x="360" y="680"/>
                  </a:cubicBezTo>
                  <a:cubicBezTo>
                    <a:pt x="392" y="617"/>
                    <a:pt x="403" y="516"/>
                    <a:pt x="384" y="440"/>
                  </a:cubicBezTo>
                  <a:cubicBezTo>
                    <a:pt x="365" y="364"/>
                    <a:pt x="312" y="297"/>
                    <a:pt x="248" y="224"/>
                  </a:cubicBezTo>
                  <a:cubicBezTo>
                    <a:pt x="184" y="151"/>
                    <a:pt x="52" y="47"/>
                    <a:pt x="0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Text Box 66"/>
            <p:cNvSpPr txBox="1">
              <a:spLocks noChangeArrowheads="1"/>
            </p:cNvSpPr>
            <p:nvPr/>
          </p:nvSpPr>
          <p:spPr bwMode="auto">
            <a:xfrm>
              <a:off x="1920" y="3024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FF00"/>
                  </a:solidFill>
                  <a:latin typeface="Arial" charset="0"/>
                </a:rPr>
                <a:t>Bước 2</a:t>
              </a:r>
            </a:p>
          </p:txBody>
        </p:sp>
      </p:grp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5181600" y="2895600"/>
            <a:ext cx="1371600" cy="2347913"/>
            <a:chOff x="3264" y="1824"/>
            <a:chExt cx="864" cy="1479"/>
          </a:xfrm>
        </p:grpSpPr>
        <p:sp>
          <p:nvSpPr>
            <p:cNvPr id="7186" name="Freeform 55"/>
            <p:cNvSpPr>
              <a:spLocks/>
            </p:cNvSpPr>
            <p:nvPr/>
          </p:nvSpPr>
          <p:spPr bwMode="auto">
            <a:xfrm>
              <a:off x="3264" y="1824"/>
              <a:ext cx="480" cy="1056"/>
            </a:xfrm>
            <a:custGeom>
              <a:avLst/>
              <a:gdLst>
                <a:gd name="T0" fmla="*/ 238 w 264"/>
                <a:gd name="T1" fmla="*/ 0 h 816"/>
                <a:gd name="T2" fmla="*/ 105 w 264"/>
                <a:gd name="T3" fmla="*/ 978 h 816"/>
                <a:gd name="T4" fmla="*/ 873 w 264"/>
                <a:gd name="T5" fmla="*/ 1367 h 816"/>
                <a:gd name="T6" fmla="*/ 0 60000 65536"/>
                <a:gd name="T7" fmla="*/ 0 60000 65536"/>
                <a:gd name="T8" fmla="*/ 0 60000 65536"/>
                <a:gd name="T9" fmla="*/ 0 w 264"/>
                <a:gd name="T10" fmla="*/ 0 h 816"/>
                <a:gd name="T11" fmla="*/ 264 w 264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" h="816">
                  <a:moveTo>
                    <a:pt x="72" y="0"/>
                  </a:moveTo>
                  <a:cubicBezTo>
                    <a:pt x="65" y="97"/>
                    <a:pt x="0" y="448"/>
                    <a:pt x="32" y="584"/>
                  </a:cubicBezTo>
                  <a:cubicBezTo>
                    <a:pt x="64" y="720"/>
                    <a:pt x="216" y="768"/>
                    <a:pt x="264" y="81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Freeform 56"/>
            <p:cNvSpPr>
              <a:spLocks/>
            </p:cNvSpPr>
            <p:nvPr/>
          </p:nvSpPr>
          <p:spPr bwMode="auto">
            <a:xfrm>
              <a:off x="3395" y="1824"/>
              <a:ext cx="733" cy="1056"/>
            </a:xfrm>
            <a:custGeom>
              <a:avLst/>
              <a:gdLst>
                <a:gd name="T0" fmla="*/ 635 w 403"/>
                <a:gd name="T1" fmla="*/ 1367 h 816"/>
                <a:gd name="T2" fmla="*/ 1191 w 403"/>
                <a:gd name="T3" fmla="*/ 1139 h 816"/>
                <a:gd name="T4" fmla="*/ 1270 w 403"/>
                <a:gd name="T5" fmla="*/ 736 h 816"/>
                <a:gd name="T6" fmla="*/ 820 w 403"/>
                <a:gd name="T7" fmla="*/ 375 h 816"/>
                <a:gd name="T8" fmla="*/ 0 w 40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3"/>
                <a:gd name="T16" fmla="*/ 0 h 816"/>
                <a:gd name="T17" fmla="*/ 403 w 40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3" h="816">
                  <a:moveTo>
                    <a:pt x="192" y="816"/>
                  </a:moveTo>
                  <a:cubicBezTo>
                    <a:pt x="220" y="793"/>
                    <a:pt x="328" y="743"/>
                    <a:pt x="360" y="680"/>
                  </a:cubicBezTo>
                  <a:cubicBezTo>
                    <a:pt x="392" y="617"/>
                    <a:pt x="403" y="516"/>
                    <a:pt x="384" y="440"/>
                  </a:cubicBezTo>
                  <a:cubicBezTo>
                    <a:pt x="365" y="364"/>
                    <a:pt x="312" y="297"/>
                    <a:pt x="248" y="224"/>
                  </a:cubicBezTo>
                  <a:cubicBezTo>
                    <a:pt x="184" y="151"/>
                    <a:pt x="52" y="47"/>
                    <a:pt x="0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Freeform 58"/>
            <p:cNvSpPr>
              <a:spLocks/>
            </p:cNvSpPr>
            <p:nvPr/>
          </p:nvSpPr>
          <p:spPr bwMode="auto">
            <a:xfrm>
              <a:off x="3456" y="1968"/>
              <a:ext cx="528" cy="1104"/>
            </a:xfrm>
            <a:custGeom>
              <a:avLst/>
              <a:gdLst>
                <a:gd name="T0" fmla="*/ 0 w 528"/>
                <a:gd name="T1" fmla="*/ 0 h 1104"/>
                <a:gd name="T2" fmla="*/ 288 w 528"/>
                <a:gd name="T3" fmla="*/ 912 h 1104"/>
                <a:gd name="T4" fmla="*/ 528 w 528"/>
                <a:gd name="T5" fmla="*/ 1104 h 1104"/>
                <a:gd name="T6" fmla="*/ 0 60000 65536"/>
                <a:gd name="T7" fmla="*/ 0 60000 65536"/>
                <a:gd name="T8" fmla="*/ 0 60000 65536"/>
                <a:gd name="T9" fmla="*/ 0 w 528"/>
                <a:gd name="T10" fmla="*/ 0 h 1104"/>
                <a:gd name="T11" fmla="*/ 528 w 528"/>
                <a:gd name="T12" fmla="*/ 1104 h 1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1104">
                  <a:moveTo>
                    <a:pt x="0" y="0"/>
                  </a:moveTo>
                  <a:cubicBezTo>
                    <a:pt x="100" y="364"/>
                    <a:pt x="200" y="728"/>
                    <a:pt x="288" y="912"/>
                  </a:cubicBezTo>
                  <a:cubicBezTo>
                    <a:pt x="376" y="1096"/>
                    <a:pt x="456" y="1072"/>
                    <a:pt x="528" y="110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Text Box 67"/>
            <p:cNvSpPr txBox="1">
              <a:spLocks noChangeArrowheads="1"/>
            </p:cNvSpPr>
            <p:nvPr/>
          </p:nvSpPr>
          <p:spPr bwMode="auto">
            <a:xfrm>
              <a:off x="3408" y="3072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FF00"/>
                  </a:solidFill>
                  <a:latin typeface="Arial" charset="0"/>
                </a:rPr>
                <a:t>Bước 3</a:t>
              </a:r>
            </a:p>
          </p:txBody>
        </p:sp>
      </p:grpSp>
      <p:grpSp>
        <p:nvGrpSpPr>
          <p:cNvPr id="5" name="Group 72"/>
          <p:cNvGrpSpPr>
            <a:grpSpLocks/>
          </p:cNvGrpSpPr>
          <p:nvPr/>
        </p:nvGrpSpPr>
        <p:grpSpPr bwMode="auto">
          <a:xfrm>
            <a:off x="7391400" y="2819400"/>
            <a:ext cx="1371600" cy="2424113"/>
            <a:chOff x="4656" y="1776"/>
            <a:chExt cx="864" cy="1527"/>
          </a:xfrm>
        </p:grpSpPr>
        <p:sp>
          <p:nvSpPr>
            <p:cNvPr id="7179" name="Freeform 59"/>
            <p:cNvSpPr>
              <a:spLocks/>
            </p:cNvSpPr>
            <p:nvPr/>
          </p:nvSpPr>
          <p:spPr bwMode="auto">
            <a:xfrm>
              <a:off x="4656" y="1776"/>
              <a:ext cx="480" cy="1056"/>
            </a:xfrm>
            <a:custGeom>
              <a:avLst/>
              <a:gdLst>
                <a:gd name="T0" fmla="*/ 238 w 264"/>
                <a:gd name="T1" fmla="*/ 0 h 816"/>
                <a:gd name="T2" fmla="*/ 105 w 264"/>
                <a:gd name="T3" fmla="*/ 978 h 816"/>
                <a:gd name="T4" fmla="*/ 873 w 264"/>
                <a:gd name="T5" fmla="*/ 1367 h 816"/>
                <a:gd name="T6" fmla="*/ 0 60000 65536"/>
                <a:gd name="T7" fmla="*/ 0 60000 65536"/>
                <a:gd name="T8" fmla="*/ 0 60000 65536"/>
                <a:gd name="T9" fmla="*/ 0 w 264"/>
                <a:gd name="T10" fmla="*/ 0 h 816"/>
                <a:gd name="T11" fmla="*/ 264 w 264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" h="816">
                  <a:moveTo>
                    <a:pt x="72" y="0"/>
                  </a:moveTo>
                  <a:cubicBezTo>
                    <a:pt x="65" y="97"/>
                    <a:pt x="0" y="448"/>
                    <a:pt x="32" y="584"/>
                  </a:cubicBezTo>
                  <a:cubicBezTo>
                    <a:pt x="64" y="720"/>
                    <a:pt x="216" y="768"/>
                    <a:pt x="264" y="81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Freeform 60"/>
            <p:cNvSpPr>
              <a:spLocks/>
            </p:cNvSpPr>
            <p:nvPr/>
          </p:nvSpPr>
          <p:spPr bwMode="auto">
            <a:xfrm>
              <a:off x="4787" y="1776"/>
              <a:ext cx="733" cy="1056"/>
            </a:xfrm>
            <a:custGeom>
              <a:avLst/>
              <a:gdLst>
                <a:gd name="T0" fmla="*/ 635 w 403"/>
                <a:gd name="T1" fmla="*/ 1367 h 816"/>
                <a:gd name="T2" fmla="*/ 1191 w 403"/>
                <a:gd name="T3" fmla="*/ 1139 h 816"/>
                <a:gd name="T4" fmla="*/ 1270 w 403"/>
                <a:gd name="T5" fmla="*/ 736 h 816"/>
                <a:gd name="T6" fmla="*/ 820 w 403"/>
                <a:gd name="T7" fmla="*/ 375 h 816"/>
                <a:gd name="T8" fmla="*/ 0 w 40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3"/>
                <a:gd name="T16" fmla="*/ 0 h 816"/>
                <a:gd name="T17" fmla="*/ 403 w 40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3" h="816">
                  <a:moveTo>
                    <a:pt x="192" y="816"/>
                  </a:moveTo>
                  <a:cubicBezTo>
                    <a:pt x="220" y="793"/>
                    <a:pt x="328" y="743"/>
                    <a:pt x="360" y="680"/>
                  </a:cubicBezTo>
                  <a:cubicBezTo>
                    <a:pt x="392" y="617"/>
                    <a:pt x="403" y="516"/>
                    <a:pt x="384" y="440"/>
                  </a:cubicBezTo>
                  <a:cubicBezTo>
                    <a:pt x="365" y="364"/>
                    <a:pt x="312" y="297"/>
                    <a:pt x="248" y="224"/>
                  </a:cubicBezTo>
                  <a:cubicBezTo>
                    <a:pt x="184" y="151"/>
                    <a:pt x="52" y="47"/>
                    <a:pt x="0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Freeform 61"/>
            <p:cNvSpPr>
              <a:spLocks/>
            </p:cNvSpPr>
            <p:nvPr/>
          </p:nvSpPr>
          <p:spPr bwMode="auto">
            <a:xfrm>
              <a:off x="4848" y="1920"/>
              <a:ext cx="528" cy="1104"/>
            </a:xfrm>
            <a:custGeom>
              <a:avLst/>
              <a:gdLst>
                <a:gd name="T0" fmla="*/ 0 w 528"/>
                <a:gd name="T1" fmla="*/ 0 h 1104"/>
                <a:gd name="T2" fmla="*/ 288 w 528"/>
                <a:gd name="T3" fmla="*/ 912 h 1104"/>
                <a:gd name="T4" fmla="*/ 528 w 528"/>
                <a:gd name="T5" fmla="*/ 1104 h 1104"/>
                <a:gd name="T6" fmla="*/ 0 60000 65536"/>
                <a:gd name="T7" fmla="*/ 0 60000 65536"/>
                <a:gd name="T8" fmla="*/ 0 60000 65536"/>
                <a:gd name="T9" fmla="*/ 0 w 528"/>
                <a:gd name="T10" fmla="*/ 0 h 1104"/>
                <a:gd name="T11" fmla="*/ 528 w 528"/>
                <a:gd name="T12" fmla="*/ 1104 h 1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1104">
                  <a:moveTo>
                    <a:pt x="0" y="0"/>
                  </a:moveTo>
                  <a:cubicBezTo>
                    <a:pt x="100" y="364"/>
                    <a:pt x="200" y="728"/>
                    <a:pt x="288" y="912"/>
                  </a:cubicBezTo>
                  <a:cubicBezTo>
                    <a:pt x="376" y="1096"/>
                    <a:pt x="456" y="1072"/>
                    <a:pt x="528" y="110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Freeform 62"/>
            <p:cNvSpPr>
              <a:spLocks/>
            </p:cNvSpPr>
            <p:nvPr/>
          </p:nvSpPr>
          <p:spPr bwMode="auto">
            <a:xfrm>
              <a:off x="5099" y="2304"/>
              <a:ext cx="248" cy="408"/>
            </a:xfrm>
            <a:custGeom>
              <a:avLst/>
              <a:gdLst>
                <a:gd name="T0" fmla="*/ 248 w 248"/>
                <a:gd name="T1" fmla="*/ 0 h 408"/>
                <a:gd name="T2" fmla="*/ 199 w 248"/>
                <a:gd name="T3" fmla="*/ 240 h 408"/>
                <a:gd name="T4" fmla="*/ 0 w 248"/>
                <a:gd name="T5" fmla="*/ 408 h 408"/>
                <a:gd name="T6" fmla="*/ 0 60000 65536"/>
                <a:gd name="T7" fmla="*/ 0 60000 65536"/>
                <a:gd name="T8" fmla="*/ 0 60000 65536"/>
                <a:gd name="T9" fmla="*/ 0 w 248"/>
                <a:gd name="T10" fmla="*/ 0 h 408"/>
                <a:gd name="T11" fmla="*/ 248 w 248"/>
                <a:gd name="T12" fmla="*/ 408 h 4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408">
                  <a:moveTo>
                    <a:pt x="248" y="0"/>
                  </a:moveTo>
                  <a:cubicBezTo>
                    <a:pt x="237" y="41"/>
                    <a:pt x="240" y="172"/>
                    <a:pt x="199" y="240"/>
                  </a:cubicBezTo>
                  <a:cubicBezTo>
                    <a:pt x="158" y="308"/>
                    <a:pt x="33" y="371"/>
                    <a:pt x="0" y="408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Freeform 63"/>
            <p:cNvSpPr>
              <a:spLocks/>
            </p:cNvSpPr>
            <p:nvPr/>
          </p:nvSpPr>
          <p:spPr bwMode="auto">
            <a:xfrm>
              <a:off x="4963" y="2016"/>
              <a:ext cx="105" cy="272"/>
            </a:xfrm>
            <a:custGeom>
              <a:avLst/>
              <a:gdLst>
                <a:gd name="T0" fmla="*/ 80 w 105"/>
                <a:gd name="T1" fmla="*/ 0 h 272"/>
                <a:gd name="T2" fmla="*/ 104 w 105"/>
                <a:gd name="T3" fmla="*/ 120 h 272"/>
                <a:gd name="T4" fmla="*/ 72 w 105"/>
                <a:gd name="T5" fmla="*/ 216 h 272"/>
                <a:gd name="T6" fmla="*/ 0 w 105"/>
                <a:gd name="T7" fmla="*/ 272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5"/>
                <a:gd name="T13" fmla="*/ 0 h 272"/>
                <a:gd name="T14" fmla="*/ 105 w 105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" h="272">
                  <a:moveTo>
                    <a:pt x="80" y="0"/>
                  </a:moveTo>
                  <a:cubicBezTo>
                    <a:pt x="84" y="23"/>
                    <a:pt x="105" y="84"/>
                    <a:pt x="104" y="120"/>
                  </a:cubicBezTo>
                  <a:cubicBezTo>
                    <a:pt x="103" y="156"/>
                    <a:pt x="89" y="191"/>
                    <a:pt x="72" y="216"/>
                  </a:cubicBezTo>
                  <a:cubicBezTo>
                    <a:pt x="55" y="241"/>
                    <a:pt x="15" y="260"/>
                    <a:pt x="0" y="272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Freeform 64"/>
            <p:cNvSpPr>
              <a:spLocks/>
            </p:cNvSpPr>
            <p:nvPr/>
          </p:nvSpPr>
          <p:spPr bwMode="auto">
            <a:xfrm flipH="1">
              <a:off x="4723" y="2152"/>
              <a:ext cx="296" cy="328"/>
            </a:xfrm>
            <a:custGeom>
              <a:avLst/>
              <a:gdLst>
                <a:gd name="T0" fmla="*/ 353 w 248"/>
                <a:gd name="T1" fmla="*/ 0 h 408"/>
                <a:gd name="T2" fmla="*/ 284 w 248"/>
                <a:gd name="T3" fmla="*/ 155 h 408"/>
                <a:gd name="T4" fmla="*/ 0 w 248"/>
                <a:gd name="T5" fmla="*/ 264 h 408"/>
                <a:gd name="T6" fmla="*/ 0 60000 65536"/>
                <a:gd name="T7" fmla="*/ 0 60000 65536"/>
                <a:gd name="T8" fmla="*/ 0 60000 65536"/>
                <a:gd name="T9" fmla="*/ 0 w 248"/>
                <a:gd name="T10" fmla="*/ 0 h 408"/>
                <a:gd name="T11" fmla="*/ 248 w 248"/>
                <a:gd name="T12" fmla="*/ 408 h 4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408">
                  <a:moveTo>
                    <a:pt x="248" y="0"/>
                  </a:moveTo>
                  <a:cubicBezTo>
                    <a:pt x="237" y="41"/>
                    <a:pt x="240" y="172"/>
                    <a:pt x="199" y="240"/>
                  </a:cubicBezTo>
                  <a:cubicBezTo>
                    <a:pt x="158" y="308"/>
                    <a:pt x="33" y="371"/>
                    <a:pt x="0" y="408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Text Box 68"/>
            <p:cNvSpPr txBox="1">
              <a:spLocks noChangeArrowheads="1"/>
            </p:cNvSpPr>
            <p:nvPr/>
          </p:nvSpPr>
          <p:spPr bwMode="auto">
            <a:xfrm>
              <a:off x="4752" y="3072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FF00"/>
                  </a:solidFill>
                  <a:latin typeface="Arial" charset="0"/>
                </a:rPr>
                <a:t>Bước 4</a:t>
              </a:r>
            </a:p>
          </p:txBody>
        </p:sp>
      </p:grpSp>
      <p:sp>
        <p:nvSpPr>
          <p:cNvPr id="7177" name="Text Box 75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7178" name="Text Box 77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3" name="Picture 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4013" y="1905000"/>
            <a:ext cx="348138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  <p:sp>
        <p:nvSpPr>
          <p:cNvPr id="8198" name="Text Box 30"/>
          <p:cNvSpPr txBox="1">
            <a:spLocks noChangeArrowheads="1"/>
          </p:cNvSpPr>
          <p:nvPr/>
        </p:nvSpPr>
        <p:spPr bwMode="auto">
          <a:xfrm>
            <a:off x="1066800" y="14478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chemeClr val="bg1"/>
                </a:solidFill>
                <a:latin typeface="Arial" charset="0"/>
              </a:rPr>
              <a:t>3. Vẽ đường cong 2 chiều</a:t>
            </a:r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1219200" y="1905000"/>
            <a:ext cx="1752600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FF00"/>
                </a:solidFill>
                <a:latin typeface="Arial" charset="0"/>
              </a:rPr>
              <a:t>Hướng dẫn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    </a:t>
            </a:r>
          </a:p>
        </p:txBody>
      </p:sp>
      <p:sp>
        <p:nvSpPr>
          <p:cNvPr id="11297" name="AutoShape 33"/>
          <p:cNvSpPr>
            <a:spLocks noChangeArrowheads="1"/>
          </p:cNvSpPr>
          <p:nvPr/>
        </p:nvSpPr>
        <p:spPr bwMode="auto">
          <a:xfrm>
            <a:off x="914400" y="4495800"/>
            <a:ext cx="3581400" cy="1295400"/>
          </a:xfrm>
          <a:prstGeom prst="wedgeRectCallout">
            <a:avLst>
              <a:gd name="adj1" fmla="val 14273"/>
              <a:gd name="adj2" fmla="val -45954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Bước 3.</a:t>
            </a:r>
            <a:r>
              <a:rPr lang="en-US" sz="1800" b="1">
                <a:solidFill>
                  <a:srgbClr val="0000CC"/>
                </a:solidFill>
                <a:latin typeface="Arial" charset="0"/>
              </a:rPr>
              <a:t> Kéo thả chuột từ điểm đầu tới điểm cuối của đường cong, một đoạn thẳng được tạo ra.</a:t>
            </a:r>
          </a:p>
        </p:txBody>
      </p:sp>
      <p:sp>
        <p:nvSpPr>
          <p:cNvPr id="11298" name="AutoShape 34"/>
          <p:cNvSpPr>
            <a:spLocks noChangeArrowheads="1"/>
          </p:cNvSpPr>
          <p:nvPr/>
        </p:nvSpPr>
        <p:spPr bwMode="auto">
          <a:xfrm>
            <a:off x="914400" y="2590800"/>
            <a:ext cx="3581400" cy="2667000"/>
          </a:xfrm>
          <a:prstGeom prst="wedgeRectCallout">
            <a:avLst>
              <a:gd name="adj1" fmla="val 50134"/>
              <a:gd name="adj2" fmla="val -2684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Bước 4.</a:t>
            </a:r>
            <a:r>
              <a:rPr lang="en-US" sz="1800" b="1">
                <a:solidFill>
                  <a:srgbClr val="0000CC"/>
                </a:solidFill>
                <a:latin typeface="Arial" charset="0"/>
              </a:rPr>
              <a:t> Đưa con trỏ chuột lên đoạn thẳng. Nhấn giữ và kéo nút trái chuột để uốn cong đoạn thẳng, tới khi vừa ý thì thả nút chuột . Nhấn giữ và kéo nút chuột theo hướng ngược lại với hướng vừa kéo, đến khi vừa ý thì thả nút chuột.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914400" y="2514600"/>
            <a:ext cx="3581400" cy="990600"/>
            <a:chOff x="912" y="1680"/>
            <a:chExt cx="2256" cy="624"/>
          </a:xfrm>
        </p:grpSpPr>
        <p:sp>
          <p:nvSpPr>
            <p:cNvPr id="8214" name="AutoShape 36"/>
            <p:cNvSpPr>
              <a:spLocks noChangeArrowheads="1"/>
            </p:cNvSpPr>
            <p:nvPr/>
          </p:nvSpPr>
          <p:spPr bwMode="auto">
            <a:xfrm>
              <a:off x="912" y="1680"/>
              <a:ext cx="2256" cy="624"/>
            </a:xfrm>
            <a:prstGeom prst="wedgeRectCallout">
              <a:avLst>
                <a:gd name="adj1" fmla="val 49069"/>
                <a:gd name="adj2" fmla="val 36380"/>
              </a:avLst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7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Arial" charset="0"/>
                </a:rPr>
                <a:t>Bước 1.</a:t>
              </a:r>
              <a:r>
                <a:rPr lang="en-US" sz="1800" b="1">
                  <a:solidFill>
                    <a:srgbClr val="0000CC"/>
                  </a:solidFill>
                  <a:latin typeface="Arial" charset="0"/>
                </a:rPr>
                <a:t> Chọn công cụ Đường</a:t>
              </a:r>
            </a:p>
            <a:p>
              <a:pPr>
                <a:spcBef>
                  <a:spcPct val="70000"/>
                </a:spcBef>
              </a:pPr>
              <a:r>
                <a:rPr lang="en-US" sz="1800" b="1">
                  <a:solidFill>
                    <a:srgbClr val="0000CC"/>
                  </a:solidFill>
                  <a:latin typeface="Arial" charset="0"/>
                </a:rPr>
                <a:t> cong         trong hộp công cụ.</a:t>
              </a:r>
            </a:p>
          </p:txBody>
        </p:sp>
        <p:pic>
          <p:nvPicPr>
            <p:cNvPr id="8215" name="Picture 3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0" y="1968"/>
              <a:ext cx="20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96" name="AutoShape 32"/>
          <p:cNvSpPr>
            <a:spLocks noChangeArrowheads="1"/>
          </p:cNvSpPr>
          <p:nvPr/>
        </p:nvSpPr>
        <p:spPr bwMode="auto">
          <a:xfrm>
            <a:off x="914400" y="3733800"/>
            <a:ext cx="3594100" cy="381000"/>
          </a:xfrm>
          <a:prstGeom prst="wedgeRectCallout">
            <a:avLst>
              <a:gd name="adj1" fmla="val 24162"/>
              <a:gd name="adj2" fmla="val 391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Bước 2.</a:t>
            </a:r>
            <a:r>
              <a:rPr lang="en-US" sz="1800" b="1">
                <a:solidFill>
                  <a:srgbClr val="0000CC"/>
                </a:solidFill>
                <a:latin typeface="Arial" charset="0"/>
              </a:rPr>
              <a:t> Chọn màu vẽ, nét vẽ.</a:t>
            </a:r>
          </a:p>
        </p:txBody>
      </p:sp>
      <p:sp>
        <p:nvSpPr>
          <p:cNvPr id="11308" name="AutoShape 44"/>
          <p:cNvSpPr>
            <a:spLocks noChangeArrowheads="1"/>
          </p:cNvSpPr>
          <p:nvPr/>
        </p:nvSpPr>
        <p:spPr bwMode="auto">
          <a:xfrm>
            <a:off x="6043613" y="3581400"/>
            <a:ext cx="457200" cy="1524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09" name="AutoShape 45"/>
          <p:cNvSpPr>
            <a:spLocks noChangeArrowheads="1"/>
          </p:cNvSpPr>
          <p:nvPr/>
        </p:nvSpPr>
        <p:spPr bwMode="auto">
          <a:xfrm>
            <a:off x="5967413" y="4495800"/>
            <a:ext cx="457200" cy="1524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10" name="AutoShape 46"/>
          <p:cNvSpPr>
            <a:spLocks noChangeArrowheads="1"/>
          </p:cNvSpPr>
          <p:nvPr/>
        </p:nvSpPr>
        <p:spPr bwMode="auto">
          <a:xfrm rot="-5400000">
            <a:off x="6462713" y="5664200"/>
            <a:ext cx="457200" cy="1524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1311" name="Line 47"/>
          <p:cNvSpPr>
            <a:spLocks noChangeShapeType="1"/>
          </p:cNvSpPr>
          <p:nvPr/>
        </p:nvSpPr>
        <p:spPr bwMode="auto">
          <a:xfrm>
            <a:off x="6500813" y="2819400"/>
            <a:ext cx="2133600" cy="2514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4" name="Freeform 50"/>
          <p:cNvSpPr>
            <a:spLocks/>
          </p:cNvSpPr>
          <p:nvPr/>
        </p:nvSpPr>
        <p:spPr bwMode="auto">
          <a:xfrm>
            <a:off x="6477000" y="2628900"/>
            <a:ext cx="2133600" cy="2654300"/>
          </a:xfrm>
          <a:custGeom>
            <a:avLst/>
            <a:gdLst>
              <a:gd name="T0" fmla="*/ 0 w 1296"/>
              <a:gd name="T1" fmla="*/ 291167689 h 1704"/>
              <a:gd name="T2" fmla="*/ 1691221850 w 1296"/>
              <a:gd name="T3" fmla="*/ 640567962 h 1704"/>
              <a:gd name="T4" fmla="*/ 2147483647 w 1296"/>
              <a:gd name="T5" fmla="*/ 2147483647 h 1704"/>
              <a:gd name="T6" fmla="*/ 0 60000 65536"/>
              <a:gd name="T7" fmla="*/ 0 60000 65536"/>
              <a:gd name="T8" fmla="*/ 0 60000 65536"/>
              <a:gd name="T9" fmla="*/ 0 w 1296"/>
              <a:gd name="T10" fmla="*/ 0 h 1704"/>
              <a:gd name="T11" fmla="*/ 1296 w 1296"/>
              <a:gd name="T12" fmla="*/ 1704 h 17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1704">
                <a:moveTo>
                  <a:pt x="0" y="120"/>
                </a:moveTo>
                <a:cubicBezTo>
                  <a:pt x="204" y="60"/>
                  <a:pt x="408" y="0"/>
                  <a:pt x="624" y="264"/>
                </a:cubicBezTo>
                <a:cubicBezTo>
                  <a:pt x="840" y="528"/>
                  <a:pt x="1168" y="1480"/>
                  <a:pt x="1296" y="1704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5" name="Line 51"/>
          <p:cNvSpPr>
            <a:spLocks noChangeShapeType="1"/>
          </p:cNvSpPr>
          <p:nvPr/>
        </p:nvSpPr>
        <p:spPr bwMode="auto">
          <a:xfrm flipV="1">
            <a:off x="7010400" y="2971800"/>
            <a:ext cx="355600" cy="368300"/>
          </a:xfrm>
          <a:prstGeom prst="line">
            <a:avLst/>
          </a:prstGeom>
          <a:noFill/>
          <a:ln w="38100">
            <a:solidFill>
              <a:srgbClr val="0000CC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16" name="Freeform 52"/>
          <p:cNvSpPr>
            <a:spLocks/>
          </p:cNvSpPr>
          <p:nvPr/>
        </p:nvSpPr>
        <p:spPr bwMode="auto">
          <a:xfrm>
            <a:off x="6489700" y="2616200"/>
            <a:ext cx="2108200" cy="2679700"/>
          </a:xfrm>
          <a:custGeom>
            <a:avLst/>
            <a:gdLst>
              <a:gd name="T0" fmla="*/ 0 w 1296"/>
              <a:gd name="T1" fmla="*/ 296765780 h 1704"/>
              <a:gd name="T2" fmla="*/ 1651193754 w 1296"/>
              <a:gd name="T3" fmla="*/ 652885955 h 1704"/>
              <a:gd name="T4" fmla="*/ 2147483647 w 1296"/>
              <a:gd name="T5" fmla="*/ 2147483647 h 1704"/>
              <a:gd name="T6" fmla="*/ 0 60000 65536"/>
              <a:gd name="T7" fmla="*/ 0 60000 65536"/>
              <a:gd name="T8" fmla="*/ 0 60000 65536"/>
              <a:gd name="T9" fmla="*/ 0 w 1296"/>
              <a:gd name="T10" fmla="*/ 0 h 1704"/>
              <a:gd name="T11" fmla="*/ 1296 w 1296"/>
              <a:gd name="T12" fmla="*/ 1704 h 17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1704">
                <a:moveTo>
                  <a:pt x="0" y="120"/>
                </a:moveTo>
                <a:cubicBezTo>
                  <a:pt x="204" y="60"/>
                  <a:pt x="408" y="0"/>
                  <a:pt x="624" y="264"/>
                </a:cubicBezTo>
                <a:cubicBezTo>
                  <a:pt x="840" y="528"/>
                  <a:pt x="1168" y="1480"/>
                  <a:pt x="1296" y="170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7" name="Freeform 53"/>
          <p:cNvSpPr>
            <a:spLocks/>
          </p:cNvSpPr>
          <p:nvPr/>
        </p:nvSpPr>
        <p:spPr bwMode="auto">
          <a:xfrm>
            <a:off x="6477000" y="2819400"/>
            <a:ext cx="2133600" cy="2476500"/>
          </a:xfrm>
          <a:custGeom>
            <a:avLst/>
            <a:gdLst>
              <a:gd name="T0" fmla="*/ 0 w 1344"/>
              <a:gd name="T1" fmla="*/ 0 h 1560"/>
              <a:gd name="T2" fmla="*/ 1330642413 w 1344"/>
              <a:gd name="T3" fmla="*/ 604837509 h 1560"/>
              <a:gd name="T4" fmla="*/ 1935480091 w 1344"/>
              <a:gd name="T5" fmla="*/ 2147483647 h 1560"/>
              <a:gd name="T6" fmla="*/ 2147483647 w 1344"/>
              <a:gd name="T7" fmla="*/ 2147483647 h 1560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560"/>
              <a:gd name="T14" fmla="*/ 1344 w 1344"/>
              <a:gd name="T15" fmla="*/ 1560 h 15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560">
                <a:moveTo>
                  <a:pt x="0" y="0"/>
                </a:moveTo>
                <a:cubicBezTo>
                  <a:pt x="200" y="8"/>
                  <a:pt x="400" y="16"/>
                  <a:pt x="528" y="240"/>
                </a:cubicBezTo>
                <a:cubicBezTo>
                  <a:pt x="656" y="464"/>
                  <a:pt x="632" y="1128"/>
                  <a:pt x="768" y="1344"/>
                </a:cubicBezTo>
                <a:cubicBezTo>
                  <a:pt x="904" y="1560"/>
                  <a:pt x="1240" y="1512"/>
                  <a:pt x="1344" y="1536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8" name="Line 54"/>
          <p:cNvSpPr>
            <a:spLocks noChangeShapeType="1"/>
          </p:cNvSpPr>
          <p:nvPr/>
        </p:nvSpPr>
        <p:spPr bwMode="auto">
          <a:xfrm flipH="1">
            <a:off x="7797800" y="4495800"/>
            <a:ext cx="431800" cy="546100"/>
          </a:xfrm>
          <a:prstGeom prst="line">
            <a:avLst/>
          </a:prstGeom>
          <a:noFill/>
          <a:ln w="38100">
            <a:solidFill>
              <a:srgbClr val="0000CC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19" name="Freeform 55"/>
          <p:cNvSpPr>
            <a:spLocks/>
          </p:cNvSpPr>
          <p:nvPr/>
        </p:nvSpPr>
        <p:spPr bwMode="auto">
          <a:xfrm>
            <a:off x="6477000" y="2819400"/>
            <a:ext cx="2133600" cy="2476500"/>
          </a:xfrm>
          <a:custGeom>
            <a:avLst/>
            <a:gdLst>
              <a:gd name="T0" fmla="*/ 0 w 1344"/>
              <a:gd name="T1" fmla="*/ 0 h 1560"/>
              <a:gd name="T2" fmla="*/ 1330642413 w 1344"/>
              <a:gd name="T3" fmla="*/ 604837509 h 1560"/>
              <a:gd name="T4" fmla="*/ 1935480091 w 1344"/>
              <a:gd name="T5" fmla="*/ 2147483647 h 1560"/>
              <a:gd name="T6" fmla="*/ 2147483647 w 1344"/>
              <a:gd name="T7" fmla="*/ 2147483647 h 1560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560"/>
              <a:gd name="T14" fmla="*/ 1344 w 1344"/>
              <a:gd name="T15" fmla="*/ 1560 h 15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560">
                <a:moveTo>
                  <a:pt x="0" y="0"/>
                </a:moveTo>
                <a:cubicBezTo>
                  <a:pt x="200" y="8"/>
                  <a:pt x="400" y="16"/>
                  <a:pt x="528" y="240"/>
                </a:cubicBezTo>
                <a:cubicBezTo>
                  <a:pt x="656" y="464"/>
                  <a:pt x="632" y="1128"/>
                  <a:pt x="768" y="1344"/>
                </a:cubicBezTo>
                <a:cubicBezTo>
                  <a:pt x="904" y="1560"/>
                  <a:pt x="1240" y="1512"/>
                  <a:pt x="1344" y="1536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9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6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9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2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5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1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7" dur="5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0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5" grpId="0" animBg="1"/>
      <p:bldP spid="11297" grpId="0" animBg="1"/>
      <p:bldP spid="11297" grpId="1" animBg="1"/>
      <p:bldP spid="11298" grpId="0" animBg="1"/>
      <p:bldP spid="11296" grpId="0" animBg="1"/>
      <p:bldP spid="11296" grpId="1" animBg="1"/>
      <p:bldP spid="11308" grpId="0" animBg="1"/>
      <p:bldP spid="11308" grpId="1" animBg="1"/>
      <p:bldP spid="11309" grpId="0" animBg="1"/>
      <p:bldP spid="11309" grpId="1" animBg="1"/>
      <p:bldP spid="11310" grpId="0" animBg="1"/>
      <p:bldP spid="11310" grpId="1" animBg="1"/>
      <p:bldP spid="11311" grpId="0" animBg="1"/>
      <p:bldP spid="11311" grpId="1" animBg="1"/>
      <p:bldP spid="11314" grpId="0" animBg="1"/>
      <p:bldP spid="11314" grpId="1" animBg="1"/>
      <p:bldP spid="11315" grpId="0" animBg="1"/>
      <p:bldP spid="11315" grpId="1" animBg="1"/>
      <p:bldP spid="11316" grpId="0" animBg="1"/>
      <p:bldP spid="11316" grpId="1" animBg="1"/>
      <p:bldP spid="11317" grpId="0" animBg="1"/>
      <p:bldP spid="11318" grpId="0" animBg="1"/>
      <p:bldP spid="11318" grpId="1" animBg="1"/>
      <p:bldP spid="113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0800" y="50800"/>
            <a:ext cx="9036050" cy="6737350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95400" y="1447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chemeClr val="bg1"/>
                </a:solidFill>
                <a:latin typeface="Arial" charset="0"/>
              </a:rPr>
              <a:t>THỰC HÀNH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295400" y="1981200"/>
            <a:ext cx="7543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Arial" charset="0"/>
              </a:rPr>
              <a:t>       </a:t>
            </a:r>
            <a:r>
              <a:rPr lang="en-US">
                <a:latin typeface="Arial" charset="0"/>
              </a:rPr>
              <a:t>Sử dụng công cụ vẽ đường cong để vẽ các hình theo mẫu sau:</a:t>
            </a:r>
          </a:p>
        </p:txBody>
      </p:sp>
      <p:sp>
        <p:nvSpPr>
          <p:cNvPr id="9221" name="Text Box 27"/>
          <p:cNvSpPr txBox="1">
            <a:spLocks noChangeArrowheads="1"/>
          </p:cNvSpPr>
          <p:nvPr/>
        </p:nvSpPr>
        <p:spPr bwMode="auto">
          <a:xfrm>
            <a:off x="2590800" y="3810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Tin học</a:t>
            </a:r>
          </a:p>
        </p:txBody>
      </p:sp>
      <p:sp>
        <p:nvSpPr>
          <p:cNvPr id="9222" name="Text Box 29"/>
          <p:cNvSpPr txBox="1">
            <a:spLocks noChangeArrowheads="1"/>
          </p:cNvSpPr>
          <p:nvPr/>
        </p:nvSpPr>
        <p:spPr bwMode="auto">
          <a:xfrm>
            <a:off x="4191000" y="4191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" charset="0"/>
              </a:rPr>
              <a:t>Bài 6. Vẽ đường cong </a:t>
            </a:r>
          </a:p>
        </p:txBody>
      </p:sp>
      <p:grpSp>
        <p:nvGrpSpPr>
          <p:cNvPr id="9223" name="Group 41"/>
          <p:cNvGrpSpPr>
            <a:grpSpLocks/>
          </p:cNvGrpSpPr>
          <p:nvPr/>
        </p:nvGrpSpPr>
        <p:grpSpPr bwMode="auto">
          <a:xfrm>
            <a:off x="609600" y="3048000"/>
            <a:ext cx="1676400" cy="3352800"/>
            <a:chOff x="384" y="1920"/>
            <a:chExt cx="1056" cy="2112"/>
          </a:xfrm>
        </p:grpSpPr>
        <p:sp>
          <p:nvSpPr>
            <p:cNvPr id="9258" name="Freeform 31"/>
            <p:cNvSpPr>
              <a:spLocks/>
            </p:cNvSpPr>
            <p:nvPr/>
          </p:nvSpPr>
          <p:spPr bwMode="auto">
            <a:xfrm>
              <a:off x="384" y="1920"/>
              <a:ext cx="528" cy="480"/>
            </a:xfrm>
            <a:custGeom>
              <a:avLst/>
              <a:gdLst>
                <a:gd name="T0" fmla="*/ 363 w 768"/>
                <a:gd name="T1" fmla="*/ 0 h 480"/>
                <a:gd name="T2" fmla="*/ 204 w 768"/>
                <a:gd name="T3" fmla="*/ 336 h 480"/>
                <a:gd name="T4" fmla="*/ 0 w 768"/>
                <a:gd name="T5" fmla="*/ 480 h 480"/>
                <a:gd name="T6" fmla="*/ 0 60000 65536"/>
                <a:gd name="T7" fmla="*/ 0 60000 65536"/>
                <a:gd name="T8" fmla="*/ 0 60000 65536"/>
                <a:gd name="T9" fmla="*/ 0 w 768"/>
                <a:gd name="T10" fmla="*/ 0 h 480"/>
                <a:gd name="T11" fmla="*/ 768 w 768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480">
                  <a:moveTo>
                    <a:pt x="768" y="0"/>
                  </a:moveTo>
                  <a:cubicBezTo>
                    <a:pt x="664" y="128"/>
                    <a:pt x="560" y="256"/>
                    <a:pt x="432" y="336"/>
                  </a:cubicBezTo>
                  <a:cubicBezTo>
                    <a:pt x="304" y="416"/>
                    <a:pt x="64" y="448"/>
                    <a:pt x="0" y="48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32"/>
            <p:cNvSpPr>
              <a:spLocks/>
            </p:cNvSpPr>
            <p:nvPr/>
          </p:nvSpPr>
          <p:spPr bwMode="auto">
            <a:xfrm flipH="1">
              <a:off x="912" y="1920"/>
              <a:ext cx="528" cy="480"/>
            </a:xfrm>
            <a:custGeom>
              <a:avLst/>
              <a:gdLst>
                <a:gd name="T0" fmla="*/ 363 w 768"/>
                <a:gd name="T1" fmla="*/ 0 h 480"/>
                <a:gd name="T2" fmla="*/ 204 w 768"/>
                <a:gd name="T3" fmla="*/ 336 h 480"/>
                <a:gd name="T4" fmla="*/ 0 w 768"/>
                <a:gd name="T5" fmla="*/ 480 h 480"/>
                <a:gd name="T6" fmla="*/ 0 60000 65536"/>
                <a:gd name="T7" fmla="*/ 0 60000 65536"/>
                <a:gd name="T8" fmla="*/ 0 60000 65536"/>
                <a:gd name="T9" fmla="*/ 0 w 768"/>
                <a:gd name="T10" fmla="*/ 0 h 480"/>
                <a:gd name="T11" fmla="*/ 768 w 768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480">
                  <a:moveTo>
                    <a:pt x="768" y="0"/>
                  </a:moveTo>
                  <a:cubicBezTo>
                    <a:pt x="664" y="128"/>
                    <a:pt x="560" y="256"/>
                    <a:pt x="432" y="336"/>
                  </a:cubicBezTo>
                  <a:cubicBezTo>
                    <a:pt x="304" y="416"/>
                    <a:pt x="64" y="448"/>
                    <a:pt x="0" y="48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33"/>
            <p:cNvSpPr>
              <a:spLocks/>
            </p:cNvSpPr>
            <p:nvPr/>
          </p:nvSpPr>
          <p:spPr bwMode="auto">
            <a:xfrm>
              <a:off x="384" y="2400"/>
              <a:ext cx="528" cy="480"/>
            </a:xfrm>
            <a:custGeom>
              <a:avLst/>
              <a:gdLst>
                <a:gd name="T0" fmla="*/ 363 w 768"/>
                <a:gd name="T1" fmla="*/ 0 h 480"/>
                <a:gd name="T2" fmla="*/ 204 w 768"/>
                <a:gd name="T3" fmla="*/ 336 h 480"/>
                <a:gd name="T4" fmla="*/ 0 w 768"/>
                <a:gd name="T5" fmla="*/ 480 h 480"/>
                <a:gd name="T6" fmla="*/ 0 60000 65536"/>
                <a:gd name="T7" fmla="*/ 0 60000 65536"/>
                <a:gd name="T8" fmla="*/ 0 60000 65536"/>
                <a:gd name="T9" fmla="*/ 0 w 768"/>
                <a:gd name="T10" fmla="*/ 0 h 480"/>
                <a:gd name="T11" fmla="*/ 768 w 768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480">
                  <a:moveTo>
                    <a:pt x="768" y="0"/>
                  </a:moveTo>
                  <a:cubicBezTo>
                    <a:pt x="664" y="128"/>
                    <a:pt x="560" y="256"/>
                    <a:pt x="432" y="336"/>
                  </a:cubicBezTo>
                  <a:cubicBezTo>
                    <a:pt x="304" y="416"/>
                    <a:pt x="64" y="448"/>
                    <a:pt x="0" y="48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Freeform 34"/>
            <p:cNvSpPr>
              <a:spLocks/>
            </p:cNvSpPr>
            <p:nvPr/>
          </p:nvSpPr>
          <p:spPr bwMode="auto">
            <a:xfrm flipH="1">
              <a:off x="912" y="2400"/>
              <a:ext cx="528" cy="480"/>
            </a:xfrm>
            <a:custGeom>
              <a:avLst/>
              <a:gdLst>
                <a:gd name="T0" fmla="*/ 363 w 768"/>
                <a:gd name="T1" fmla="*/ 0 h 480"/>
                <a:gd name="T2" fmla="*/ 204 w 768"/>
                <a:gd name="T3" fmla="*/ 336 h 480"/>
                <a:gd name="T4" fmla="*/ 0 w 768"/>
                <a:gd name="T5" fmla="*/ 480 h 480"/>
                <a:gd name="T6" fmla="*/ 0 60000 65536"/>
                <a:gd name="T7" fmla="*/ 0 60000 65536"/>
                <a:gd name="T8" fmla="*/ 0 60000 65536"/>
                <a:gd name="T9" fmla="*/ 0 w 768"/>
                <a:gd name="T10" fmla="*/ 0 h 480"/>
                <a:gd name="T11" fmla="*/ 768 w 768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480">
                  <a:moveTo>
                    <a:pt x="768" y="0"/>
                  </a:moveTo>
                  <a:cubicBezTo>
                    <a:pt x="664" y="128"/>
                    <a:pt x="560" y="256"/>
                    <a:pt x="432" y="336"/>
                  </a:cubicBezTo>
                  <a:cubicBezTo>
                    <a:pt x="304" y="416"/>
                    <a:pt x="64" y="448"/>
                    <a:pt x="0" y="48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35"/>
            <p:cNvSpPr>
              <a:spLocks/>
            </p:cNvSpPr>
            <p:nvPr/>
          </p:nvSpPr>
          <p:spPr bwMode="auto">
            <a:xfrm>
              <a:off x="384" y="2880"/>
              <a:ext cx="528" cy="480"/>
            </a:xfrm>
            <a:custGeom>
              <a:avLst/>
              <a:gdLst>
                <a:gd name="T0" fmla="*/ 363 w 768"/>
                <a:gd name="T1" fmla="*/ 0 h 480"/>
                <a:gd name="T2" fmla="*/ 204 w 768"/>
                <a:gd name="T3" fmla="*/ 336 h 480"/>
                <a:gd name="T4" fmla="*/ 0 w 768"/>
                <a:gd name="T5" fmla="*/ 480 h 480"/>
                <a:gd name="T6" fmla="*/ 0 60000 65536"/>
                <a:gd name="T7" fmla="*/ 0 60000 65536"/>
                <a:gd name="T8" fmla="*/ 0 60000 65536"/>
                <a:gd name="T9" fmla="*/ 0 w 768"/>
                <a:gd name="T10" fmla="*/ 0 h 480"/>
                <a:gd name="T11" fmla="*/ 768 w 768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480">
                  <a:moveTo>
                    <a:pt x="768" y="0"/>
                  </a:moveTo>
                  <a:cubicBezTo>
                    <a:pt x="664" y="128"/>
                    <a:pt x="560" y="256"/>
                    <a:pt x="432" y="336"/>
                  </a:cubicBezTo>
                  <a:cubicBezTo>
                    <a:pt x="304" y="416"/>
                    <a:pt x="64" y="448"/>
                    <a:pt x="0" y="48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Freeform 36"/>
            <p:cNvSpPr>
              <a:spLocks/>
            </p:cNvSpPr>
            <p:nvPr/>
          </p:nvSpPr>
          <p:spPr bwMode="auto">
            <a:xfrm flipH="1">
              <a:off x="912" y="2880"/>
              <a:ext cx="528" cy="480"/>
            </a:xfrm>
            <a:custGeom>
              <a:avLst/>
              <a:gdLst>
                <a:gd name="T0" fmla="*/ 363 w 768"/>
                <a:gd name="T1" fmla="*/ 0 h 480"/>
                <a:gd name="T2" fmla="*/ 204 w 768"/>
                <a:gd name="T3" fmla="*/ 336 h 480"/>
                <a:gd name="T4" fmla="*/ 0 w 768"/>
                <a:gd name="T5" fmla="*/ 480 h 480"/>
                <a:gd name="T6" fmla="*/ 0 60000 65536"/>
                <a:gd name="T7" fmla="*/ 0 60000 65536"/>
                <a:gd name="T8" fmla="*/ 0 60000 65536"/>
                <a:gd name="T9" fmla="*/ 0 w 768"/>
                <a:gd name="T10" fmla="*/ 0 h 480"/>
                <a:gd name="T11" fmla="*/ 768 w 768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480">
                  <a:moveTo>
                    <a:pt x="768" y="0"/>
                  </a:moveTo>
                  <a:cubicBezTo>
                    <a:pt x="664" y="128"/>
                    <a:pt x="560" y="256"/>
                    <a:pt x="432" y="336"/>
                  </a:cubicBezTo>
                  <a:cubicBezTo>
                    <a:pt x="304" y="416"/>
                    <a:pt x="64" y="448"/>
                    <a:pt x="0" y="48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Line 37"/>
            <p:cNvSpPr>
              <a:spLocks noChangeShapeType="1"/>
            </p:cNvSpPr>
            <p:nvPr/>
          </p:nvSpPr>
          <p:spPr bwMode="auto">
            <a:xfrm>
              <a:off x="384" y="2400"/>
              <a:ext cx="1056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5" name="Line 38"/>
            <p:cNvSpPr>
              <a:spLocks noChangeShapeType="1"/>
            </p:cNvSpPr>
            <p:nvPr/>
          </p:nvSpPr>
          <p:spPr bwMode="auto">
            <a:xfrm>
              <a:off x="384" y="2880"/>
              <a:ext cx="1056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Line 39"/>
            <p:cNvSpPr>
              <a:spLocks noChangeShapeType="1"/>
            </p:cNvSpPr>
            <p:nvPr/>
          </p:nvSpPr>
          <p:spPr bwMode="auto">
            <a:xfrm>
              <a:off x="384" y="3360"/>
              <a:ext cx="1056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Line 40"/>
            <p:cNvSpPr>
              <a:spLocks noChangeShapeType="1"/>
            </p:cNvSpPr>
            <p:nvPr/>
          </p:nvSpPr>
          <p:spPr bwMode="auto">
            <a:xfrm>
              <a:off x="912" y="3360"/>
              <a:ext cx="0" cy="672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4" name="Group 54"/>
          <p:cNvGrpSpPr>
            <a:grpSpLocks/>
          </p:cNvGrpSpPr>
          <p:nvPr/>
        </p:nvGrpSpPr>
        <p:grpSpPr bwMode="auto">
          <a:xfrm rot="386596">
            <a:off x="6858000" y="4724400"/>
            <a:ext cx="1905000" cy="1752600"/>
            <a:chOff x="2064" y="1680"/>
            <a:chExt cx="1200" cy="1104"/>
          </a:xfrm>
        </p:grpSpPr>
        <p:sp>
          <p:nvSpPr>
            <p:cNvPr id="9250" name="Freeform 42"/>
            <p:cNvSpPr>
              <a:spLocks/>
            </p:cNvSpPr>
            <p:nvPr/>
          </p:nvSpPr>
          <p:spPr bwMode="auto">
            <a:xfrm>
              <a:off x="2064" y="2336"/>
              <a:ext cx="1200" cy="168"/>
            </a:xfrm>
            <a:custGeom>
              <a:avLst/>
              <a:gdLst>
                <a:gd name="T0" fmla="*/ 0 w 1200"/>
                <a:gd name="T1" fmla="*/ 64 h 168"/>
                <a:gd name="T2" fmla="*/ 576 w 1200"/>
                <a:gd name="T3" fmla="*/ 160 h 168"/>
                <a:gd name="T4" fmla="*/ 1200 w 1200"/>
                <a:gd name="T5" fmla="*/ 16 h 168"/>
                <a:gd name="T6" fmla="*/ 0 60000 65536"/>
                <a:gd name="T7" fmla="*/ 0 60000 65536"/>
                <a:gd name="T8" fmla="*/ 0 60000 65536"/>
                <a:gd name="T9" fmla="*/ 0 w 1200"/>
                <a:gd name="T10" fmla="*/ 0 h 168"/>
                <a:gd name="T11" fmla="*/ 1200 w 120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0" h="168">
                  <a:moveTo>
                    <a:pt x="0" y="64"/>
                  </a:moveTo>
                  <a:cubicBezTo>
                    <a:pt x="188" y="116"/>
                    <a:pt x="376" y="168"/>
                    <a:pt x="576" y="160"/>
                  </a:cubicBezTo>
                  <a:cubicBezTo>
                    <a:pt x="776" y="152"/>
                    <a:pt x="1144" y="0"/>
                    <a:pt x="1200" y="1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46"/>
            <p:cNvSpPr>
              <a:spLocks/>
            </p:cNvSpPr>
            <p:nvPr/>
          </p:nvSpPr>
          <p:spPr bwMode="auto">
            <a:xfrm>
              <a:off x="2064" y="2352"/>
              <a:ext cx="1200" cy="432"/>
            </a:xfrm>
            <a:custGeom>
              <a:avLst/>
              <a:gdLst>
                <a:gd name="T0" fmla="*/ 0 w 1200"/>
                <a:gd name="T1" fmla="*/ 48 h 432"/>
                <a:gd name="T2" fmla="*/ 192 w 1200"/>
                <a:gd name="T3" fmla="*/ 432 h 432"/>
                <a:gd name="T4" fmla="*/ 864 w 1200"/>
                <a:gd name="T5" fmla="*/ 384 h 432"/>
                <a:gd name="T6" fmla="*/ 1200 w 1200"/>
                <a:gd name="T7" fmla="*/ 0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432"/>
                <a:gd name="T14" fmla="*/ 1200 w 1200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432">
                  <a:moveTo>
                    <a:pt x="0" y="48"/>
                  </a:moveTo>
                  <a:lnTo>
                    <a:pt x="192" y="432"/>
                  </a:lnTo>
                  <a:lnTo>
                    <a:pt x="864" y="384"/>
                  </a:lnTo>
                  <a:lnTo>
                    <a:pt x="120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Line 47"/>
            <p:cNvSpPr>
              <a:spLocks noChangeShapeType="1"/>
            </p:cNvSpPr>
            <p:nvPr/>
          </p:nvSpPr>
          <p:spPr bwMode="auto">
            <a:xfrm>
              <a:off x="2544" y="1680"/>
              <a:ext cx="0" cy="81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Line 48"/>
            <p:cNvSpPr>
              <a:spLocks noChangeShapeType="1"/>
            </p:cNvSpPr>
            <p:nvPr/>
          </p:nvSpPr>
          <p:spPr bwMode="auto">
            <a:xfrm>
              <a:off x="2688" y="1848"/>
              <a:ext cx="0" cy="64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50"/>
            <p:cNvSpPr>
              <a:spLocks/>
            </p:cNvSpPr>
            <p:nvPr/>
          </p:nvSpPr>
          <p:spPr bwMode="auto">
            <a:xfrm>
              <a:off x="2688" y="2160"/>
              <a:ext cx="336" cy="240"/>
            </a:xfrm>
            <a:custGeom>
              <a:avLst/>
              <a:gdLst>
                <a:gd name="T0" fmla="*/ 0 w 336"/>
                <a:gd name="T1" fmla="*/ 240 h 240"/>
                <a:gd name="T2" fmla="*/ 144 w 336"/>
                <a:gd name="T3" fmla="*/ 192 h 240"/>
                <a:gd name="T4" fmla="*/ 336 w 336"/>
                <a:gd name="T5" fmla="*/ 0 h 240"/>
                <a:gd name="T6" fmla="*/ 0 60000 65536"/>
                <a:gd name="T7" fmla="*/ 0 60000 65536"/>
                <a:gd name="T8" fmla="*/ 0 60000 65536"/>
                <a:gd name="T9" fmla="*/ 0 w 336"/>
                <a:gd name="T10" fmla="*/ 0 h 240"/>
                <a:gd name="T11" fmla="*/ 336 w 336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240">
                  <a:moveTo>
                    <a:pt x="0" y="240"/>
                  </a:moveTo>
                  <a:cubicBezTo>
                    <a:pt x="44" y="236"/>
                    <a:pt x="88" y="232"/>
                    <a:pt x="144" y="192"/>
                  </a:cubicBezTo>
                  <a:cubicBezTo>
                    <a:pt x="200" y="152"/>
                    <a:pt x="304" y="48"/>
                    <a:pt x="336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51"/>
            <p:cNvSpPr>
              <a:spLocks/>
            </p:cNvSpPr>
            <p:nvPr/>
          </p:nvSpPr>
          <p:spPr bwMode="auto">
            <a:xfrm>
              <a:off x="2208" y="2256"/>
              <a:ext cx="336" cy="168"/>
            </a:xfrm>
            <a:custGeom>
              <a:avLst/>
              <a:gdLst>
                <a:gd name="T0" fmla="*/ 336 w 336"/>
                <a:gd name="T1" fmla="*/ 144 h 168"/>
                <a:gd name="T2" fmla="*/ 192 w 336"/>
                <a:gd name="T3" fmla="*/ 144 h 168"/>
                <a:gd name="T4" fmla="*/ 0 w 336"/>
                <a:gd name="T5" fmla="*/ 0 h 168"/>
                <a:gd name="T6" fmla="*/ 0 60000 65536"/>
                <a:gd name="T7" fmla="*/ 0 60000 65536"/>
                <a:gd name="T8" fmla="*/ 0 60000 65536"/>
                <a:gd name="T9" fmla="*/ 0 w 336"/>
                <a:gd name="T10" fmla="*/ 0 h 168"/>
                <a:gd name="T11" fmla="*/ 336 w 336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168">
                  <a:moveTo>
                    <a:pt x="336" y="144"/>
                  </a:moveTo>
                  <a:cubicBezTo>
                    <a:pt x="292" y="156"/>
                    <a:pt x="248" y="168"/>
                    <a:pt x="192" y="144"/>
                  </a:cubicBezTo>
                  <a:cubicBezTo>
                    <a:pt x="136" y="120"/>
                    <a:pt x="32" y="40"/>
                    <a:pt x="0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52"/>
            <p:cNvSpPr>
              <a:spLocks/>
            </p:cNvSpPr>
            <p:nvPr/>
          </p:nvSpPr>
          <p:spPr bwMode="auto">
            <a:xfrm>
              <a:off x="2208" y="1680"/>
              <a:ext cx="336" cy="576"/>
            </a:xfrm>
            <a:custGeom>
              <a:avLst/>
              <a:gdLst>
                <a:gd name="T0" fmla="*/ 336 w 336"/>
                <a:gd name="T1" fmla="*/ 0 h 576"/>
                <a:gd name="T2" fmla="*/ 96 w 336"/>
                <a:gd name="T3" fmla="*/ 192 h 576"/>
                <a:gd name="T4" fmla="*/ 0 w 336"/>
                <a:gd name="T5" fmla="*/ 576 h 576"/>
                <a:gd name="T6" fmla="*/ 0 60000 65536"/>
                <a:gd name="T7" fmla="*/ 0 60000 65536"/>
                <a:gd name="T8" fmla="*/ 0 60000 65536"/>
                <a:gd name="T9" fmla="*/ 0 w 336"/>
                <a:gd name="T10" fmla="*/ 0 h 576"/>
                <a:gd name="T11" fmla="*/ 336 w 336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576">
                  <a:moveTo>
                    <a:pt x="336" y="0"/>
                  </a:moveTo>
                  <a:cubicBezTo>
                    <a:pt x="244" y="48"/>
                    <a:pt x="152" y="96"/>
                    <a:pt x="96" y="192"/>
                  </a:cubicBezTo>
                  <a:cubicBezTo>
                    <a:pt x="40" y="288"/>
                    <a:pt x="8" y="504"/>
                    <a:pt x="0" y="57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Freeform 53"/>
            <p:cNvSpPr>
              <a:spLocks/>
            </p:cNvSpPr>
            <p:nvPr/>
          </p:nvSpPr>
          <p:spPr bwMode="auto">
            <a:xfrm>
              <a:off x="2688" y="1872"/>
              <a:ext cx="336" cy="288"/>
            </a:xfrm>
            <a:custGeom>
              <a:avLst/>
              <a:gdLst>
                <a:gd name="T0" fmla="*/ 0 w 336"/>
                <a:gd name="T1" fmla="*/ 0 h 288"/>
                <a:gd name="T2" fmla="*/ 192 w 336"/>
                <a:gd name="T3" fmla="*/ 144 h 288"/>
                <a:gd name="T4" fmla="*/ 336 w 336"/>
                <a:gd name="T5" fmla="*/ 288 h 288"/>
                <a:gd name="T6" fmla="*/ 0 60000 65536"/>
                <a:gd name="T7" fmla="*/ 0 60000 65536"/>
                <a:gd name="T8" fmla="*/ 0 60000 65536"/>
                <a:gd name="T9" fmla="*/ 0 w 336"/>
                <a:gd name="T10" fmla="*/ 0 h 288"/>
                <a:gd name="T11" fmla="*/ 336 w 33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288">
                  <a:moveTo>
                    <a:pt x="0" y="0"/>
                  </a:moveTo>
                  <a:cubicBezTo>
                    <a:pt x="68" y="48"/>
                    <a:pt x="136" y="96"/>
                    <a:pt x="192" y="144"/>
                  </a:cubicBezTo>
                  <a:cubicBezTo>
                    <a:pt x="248" y="192"/>
                    <a:pt x="272" y="256"/>
                    <a:pt x="336" y="288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5" name="Group 57"/>
          <p:cNvGrpSpPr>
            <a:grpSpLocks/>
          </p:cNvGrpSpPr>
          <p:nvPr/>
        </p:nvGrpSpPr>
        <p:grpSpPr bwMode="auto">
          <a:xfrm>
            <a:off x="7200900" y="2743200"/>
            <a:ext cx="952500" cy="1016000"/>
            <a:chOff x="4536" y="1728"/>
            <a:chExt cx="600" cy="640"/>
          </a:xfrm>
        </p:grpSpPr>
        <p:sp>
          <p:nvSpPr>
            <p:cNvPr id="9248" name="Freeform 55"/>
            <p:cNvSpPr>
              <a:spLocks/>
            </p:cNvSpPr>
            <p:nvPr/>
          </p:nvSpPr>
          <p:spPr bwMode="auto">
            <a:xfrm>
              <a:off x="4656" y="1728"/>
              <a:ext cx="480" cy="400"/>
            </a:xfrm>
            <a:custGeom>
              <a:avLst/>
              <a:gdLst>
                <a:gd name="T0" fmla="*/ 0 w 480"/>
                <a:gd name="T1" fmla="*/ 0 h 400"/>
                <a:gd name="T2" fmla="*/ 96 w 480"/>
                <a:gd name="T3" fmla="*/ 336 h 400"/>
                <a:gd name="T4" fmla="*/ 480 w 480"/>
                <a:gd name="T5" fmla="*/ 384 h 400"/>
                <a:gd name="T6" fmla="*/ 0 60000 65536"/>
                <a:gd name="T7" fmla="*/ 0 60000 65536"/>
                <a:gd name="T8" fmla="*/ 0 60000 65536"/>
                <a:gd name="T9" fmla="*/ 0 w 480"/>
                <a:gd name="T10" fmla="*/ 0 h 400"/>
                <a:gd name="T11" fmla="*/ 480 w 480"/>
                <a:gd name="T12" fmla="*/ 400 h 4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400">
                  <a:moveTo>
                    <a:pt x="0" y="0"/>
                  </a:moveTo>
                  <a:cubicBezTo>
                    <a:pt x="8" y="136"/>
                    <a:pt x="16" y="272"/>
                    <a:pt x="96" y="336"/>
                  </a:cubicBezTo>
                  <a:cubicBezTo>
                    <a:pt x="176" y="400"/>
                    <a:pt x="328" y="392"/>
                    <a:pt x="480" y="38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56"/>
            <p:cNvSpPr>
              <a:spLocks/>
            </p:cNvSpPr>
            <p:nvPr/>
          </p:nvSpPr>
          <p:spPr bwMode="auto">
            <a:xfrm>
              <a:off x="4536" y="1728"/>
              <a:ext cx="600" cy="640"/>
            </a:xfrm>
            <a:custGeom>
              <a:avLst/>
              <a:gdLst>
                <a:gd name="T0" fmla="*/ 120 w 600"/>
                <a:gd name="T1" fmla="*/ 0 h 640"/>
                <a:gd name="T2" fmla="*/ 24 w 600"/>
                <a:gd name="T3" fmla="*/ 240 h 640"/>
                <a:gd name="T4" fmla="*/ 24 w 600"/>
                <a:gd name="T5" fmla="*/ 480 h 640"/>
                <a:gd name="T6" fmla="*/ 168 w 600"/>
                <a:gd name="T7" fmla="*/ 624 h 640"/>
                <a:gd name="T8" fmla="*/ 408 w 600"/>
                <a:gd name="T9" fmla="*/ 576 h 640"/>
                <a:gd name="T10" fmla="*/ 600 w 600"/>
                <a:gd name="T11" fmla="*/ 384 h 6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640"/>
                <a:gd name="T20" fmla="*/ 600 w 600"/>
                <a:gd name="T21" fmla="*/ 640 h 6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640">
                  <a:moveTo>
                    <a:pt x="120" y="0"/>
                  </a:moveTo>
                  <a:cubicBezTo>
                    <a:pt x="80" y="80"/>
                    <a:pt x="40" y="160"/>
                    <a:pt x="24" y="240"/>
                  </a:cubicBezTo>
                  <a:cubicBezTo>
                    <a:pt x="8" y="320"/>
                    <a:pt x="0" y="416"/>
                    <a:pt x="24" y="480"/>
                  </a:cubicBezTo>
                  <a:cubicBezTo>
                    <a:pt x="48" y="544"/>
                    <a:pt x="104" y="608"/>
                    <a:pt x="168" y="624"/>
                  </a:cubicBezTo>
                  <a:cubicBezTo>
                    <a:pt x="232" y="640"/>
                    <a:pt x="336" y="616"/>
                    <a:pt x="408" y="576"/>
                  </a:cubicBezTo>
                  <a:cubicBezTo>
                    <a:pt x="480" y="536"/>
                    <a:pt x="552" y="416"/>
                    <a:pt x="600" y="38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6" name="Group 62"/>
          <p:cNvGrpSpPr>
            <a:grpSpLocks/>
          </p:cNvGrpSpPr>
          <p:nvPr/>
        </p:nvGrpSpPr>
        <p:grpSpPr bwMode="auto">
          <a:xfrm>
            <a:off x="2527300" y="3962400"/>
            <a:ext cx="1054100" cy="2438400"/>
            <a:chOff x="2696" y="2400"/>
            <a:chExt cx="664" cy="1536"/>
          </a:xfrm>
        </p:grpSpPr>
        <p:sp>
          <p:nvSpPr>
            <p:cNvPr id="9244" name="Freeform 58"/>
            <p:cNvSpPr>
              <a:spLocks/>
            </p:cNvSpPr>
            <p:nvPr/>
          </p:nvSpPr>
          <p:spPr bwMode="auto">
            <a:xfrm>
              <a:off x="3064" y="2400"/>
              <a:ext cx="296" cy="1536"/>
            </a:xfrm>
            <a:custGeom>
              <a:avLst/>
              <a:gdLst>
                <a:gd name="T0" fmla="*/ 104 w 296"/>
                <a:gd name="T1" fmla="*/ 0 h 1536"/>
                <a:gd name="T2" fmla="*/ 8 w 296"/>
                <a:gd name="T3" fmla="*/ 288 h 1536"/>
                <a:gd name="T4" fmla="*/ 56 w 296"/>
                <a:gd name="T5" fmla="*/ 672 h 1536"/>
                <a:gd name="T6" fmla="*/ 296 w 296"/>
                <a:gd name="T7" fmla="*/ 1008 h 1536"/>
                <a:gd name="T8" fmla="*/ 56 w 296"/>
                <a:gd name="T9" fmla="*/ 1536 h 1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1536"/>
                <a:gd name="T17" fmla="*/ 296 w 296"/>
                <a:gd name="T18" fmla="*/ 1536 h 1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1536">
                  <a:moveTo>
                    <a:pt x="104" y="0"/>
                  </a:moveTo>
                  <a:cubicBezTo>
                    <a:pt x="60" y="88"/>
                    <a:pt x="16" y="176"/>
                    <a:pt x="8" y="288"/>
                  </a:cubicBezTo>
                  <a:cubicBezTo>
                    <a:pt x="0" y="400"/>
                    <a:pt x="8" y="552"/>
                    <a:pt x="56" y="672"/>
                  </a:cubicBezTo>
                  <a:cubicBezTo>
                    <a:pt x="104" y="792"/>
                    <a:pt x="296" y="864"/>
                    <a:pt x="296" y="1008"/>
                  </a:cubicBezTo>
                  <a:cubicBezTo>
                    <a:pt x="296" y="1152"/>
                    <a:pt x="136" y="1424"/>
                    <a:pt x="56" y="1536"/>
                  </a:cubicBezTo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Freeform 59"/>
            <p:cNvSpPr>
              <a:spLocks/>
            </p:cNvSpPr>
            <p:nvPr/>
          </p:nvSpPr>
          <p:spPr bwMode="auto">
            <a:xfrm flipH="1">
              <a:off x="2696" y="2400"/>
              <a:ext cx="280" cy="1536"/>
            </a:xfrm>
            <a:custGeom>
              <a:avLst/>
              <a:gdLst>
                <a:gd name="T0" fmla="*/ 93 w 296"/>
                <a:gd name="T1" fmla="*/ 0 h 1536"/>
                <a:gd name="T2" fmla="*/ 8 w 296"/>
                <a:gd name="T3" fmla="*/ 288 h 1536"/>
                <a:gd name="T4" fmla="*/ 50 w 296"/>
                <a:gd name="T5" fmla="*/ 672 h 1536"/>
                <a:gd name="T6" fmla="*/ 265 w 296"/>
                <a:gd name="T7" fmla="*/ 1008 h 1536"/>
                <a:gd name="T8" fmla="*/ 50 w 296"/>
                <a:gd name="T9" fmla="*/ 1536 h 1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1536"/>
                <a:gd name="T17" fmla="*/ 296 w 296"/>
                <a:gd name="T18" fmla="*/ 1536 h 1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1536">
                  <a:moveTo>
                    <a:pt x="104" y="0"/>
                  </a:moveTo>
                  <a:cubicBezTo>
                    <a:pt x="60" y="88"/>
                    <a:pt x="16" y="176"/>
                    <a:pt x="8" y="288"/>
                  </a:cubicBezTo>
                  <a:cubicBezTo>
                    <a:pt x="0" y="400"/>
                    <a:pt x="8" y="552"/>
                    <a:pt x="56" y="672"/>
                  </a:cubicBezTo>
                  <a:cubicBezTo>
                    <a:pt x="104" y="792"/>
                    <a:pt x="296" y="864"/>
                    <a:pt x="296" y="1008"/>
                  </a:cubicBezTo>
                  <a:cubicBezTo>
                    <a:pt x="296" y="1152"/>
                    <a:pt x="136" y="1424"/>
                    <a:pt x="56" y="1536"/>
                  </a:cubicBezTo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Line 60"/>
            <p:cNvSpPr>
              <a:spLocks noChangeShapeType="1"/>
            </p:cNvSpPr>
            <p:nvPr/>
          </p:nvSpPr>
          <p:spPr bwMode="auto">
            <a:xfrm>
              <a:off x="2928" y="3936"/>
              <a:ext cx="19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Line 61"/>
            <p:cNvSpPr>
              <a:spLocks noChangeShapeType="1"/>
            </p:cNvSpPr>
            <p:nvPr/>
          </p:nvSpPr>
          <p:spPr bwMode="auto">
            <a:xfrm>
              <a:off x="2880" y="2400"/>
              <a:ext cx="288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7" name="Group 71"/>
          <p:cNvGrpSpPr>
            <a:grpSpLocks/>
          </p:cNvGrpSpPr>
          <p:nvPr/>
        </p:nvGrpSpPr>
        <p:grpSpPr bwMode="auto">
          <a:xfrm>
            <a:off x="4038600" y="3124200"/>
            <a:ext cx="2438400" cy="495300"/>
            <a:chOff x="2880" y="2256"/>
            <a:chExt cx="1536" cy="312"/>
          </a:xfrm>
        </p:grpSpPr>
        <p:sp>
          <p:nvSpPr>
            <p:cNvPr id="9236" name="Line 63"/>
            <p:cNvSpPr>
              <a:spLocks noChangeShapeType="1"/>
            </p:cNvSpPr>
            <p:nvPr/>
          </p:nvSpPr>
          <p:spPr bwMode="auto">
            <a:xfrm>
              <a:off x="2880" y="2448"/>
              <a:ext cx="96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Freeform 64"/>
            <p:cNvSpPr>
              <a:spLocks/>
            </p:cNvSpPr>
            <p:nvPr/>
          </p:nvSpPr>
          <p:spPr bwMode="auto">
            <a:xfrm>
              <a:off x="2880" y="2256"/>
              <a:ext cx="960" cy="192"/>
            </a:xfrm>
            <a:custGeom>
              <a:avLst/>
              <a:gdLst>
                <a:gd name="T0" fmla="*/ 0 w 960"/>
                <a:gd name="T1" fmla="*/ 192 h 192"/>
                <a:gd name="T2" fmla="*/ 624 w 960"/>
                <a:gd name="T3" fmla="*/ 0 h 192"/>
                <a:gd name="T4" fmla="*/ 960 w 960"/>
                <a:gd name="T5" fmla="*/ 192 h 192"/>
                <a:gd name="T6" fmla="*/ 0 60000 65536"/>
                <a:gd name="T7" fmla="*/ 0 60000 65536"/>
                <a:gd name="T8" fmla="*/ 0 60000 65536"/>
                <a:gd name="T9" fmla="*/ 0 w 960"/>
                <a:gd name="T10" fmla="*/ 0 h 192"/>
                <a:gd name="T11" fmla="*/ 960 w 96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192">
                  <a:moveTo>
                    <a:pt x="0" y="192"/>
                  </a:moveTo>
                  <a:cubicBezTo>
                    <a:pt x="232" y="96"/>
                    <a:pt x="464" y="0"/>
                    <a:pt x="624" y="0"/>
                  </a:cubicBezTo>
                  <a:cubicBezTo>
                    <a:pt x="784" y="0"/>
                    <a:pt x="880" y="136"/>
                    <a:pt x="960" y="192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65"/>
            <p:cNvSpPr>
              <a:spLocks/>
            </p:cNvSpPr>
            <p:nvPr/>
          </p:nvSpPr>
          <p:spPr bwMode="auto">
            <a:xfrm>
              <a:off x="2986" y="2294"/>
              <a:ext cx="109" cy="104"/>
            </a:xfrm>
            <a:custGeom>
              <a:avLst/>
              <a:gdLst>
                <a:gd name="T0" fmla="*/ 16 w 112"/>
                <a:gd name="T1" fmla="*/ 71 h 152"/>
                <a:gd name="T2" fmla="*/ 16 w 112"/>
                <a:gd name="T3" fmla="*/ 3 h 152"/>
                <a:gd name="T4" fmla="*/ 106 w 112"/>
                <a:gd name="T5" fmla="*/ 49 h 152"/>
                <a:gd name="T6" fmla="*/ 0 60000 65536"/>
                <a:gd name="T7" fmla="*/ 0 60000 65536"/>
                <a:gd name="T8" fmla="*/ 0 60000 65536"/>
                <a:gd name="T9" fmla="*/ 0 w 112"/>
                <a:gd name="T10" fmla="*/ 0 h 152"/>
                <a:gd name="T11" fmla="*/ 112 w 112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" h="152">
                  <a:moveTo>
                    <a:pt x="16" y="152"/>
                  </a:moveTo>
                  <a:cubicBezTo>
                    <a:pt x="8" y="84"/>
                    <a:pt x="0" y="16"/>
                    <a:pt x="16" y="8"/>
                  </a:cubicBezTo>
                  <a:cubicBezTo>
                    <a:pt x="32" y="0"/>
                    <a:pt x="80" y="64"/>
                    <a:pt x="112" y="10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Line 66"/>
            <p:cNvSpPr>
              <a:spLocks noChangeShapeType="1"/>
            </p:cNvSpPr>
            <p:nvPr/>
          </p:nvSpPr>
          <p:spPr bwMode="auto">
            <a:xfrm>
              <a:off x="3033" y="2424"/>
              <a:ext cx="48" cy="9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Line 67"/>
            <p:cNvSpPr>
              <a:spLocks noChangeShapeType="1"/>
            </p:cNvSpPr>
            <p:nvPr/>
          </p:nvSpPr>
          <p:spPr bwMode="auto">
            <a:xfrm flipH="1">
              <a:off x="2988" y="2436"/>
              <a:ext cx="9" cy="6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Line 68"/>
            <p:cNvSpPr>
              <a:spLocks noChangeShapeType="1"/>
            </p:cNvSpPr>
            <p:nvPr/>
          </p:nvSpPr>
          <p:spPr bwMode="auto">
            <a:xfrm>
              <a:off x="2943" y="2370"/>
              <a:ext cx="42" cy="3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Line 69"/>
            <p:cNvSpPr>
              <a:spLocks noChangeShapeType="1"/>
            </p:cNvSpPr>
            <p:nvPr/>
          </p:nvSpPr>
          <p:spPr bwMode="auto">
            <a:xfrm>
              <a:off x="2880" y="2397"/>
              <a:ext cx="48" cy="2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Freeform 70"/>
            <p:cNvSpPr>
              <a:spLocks/>
            </p:cNvSpPr>
            <p:nvPr/>
          </p:nvSpPr>
          <p:spPr bwMode="auto">
            <a:xfrm>
              <a:off x="3840" y="2384"/>
              <a:ext cx="576" cy="184"/>
            </a:xfrm>
            <a:custGeom>
              <a:avLst/>
              <a:gdLst>
                <a:gd name="T0" fmla="*/ 0 w 576"/>
                <a:gd name="T1" fmla="*/ 64 h 184"/>
                <a:gd name="T2" fmla="*/ 192 w 576"/>
                <a:gd name="T3" fmla="*/ 16 h 184"/>
                <a:gd name="T4" fmla="*/ 336 w 576"/>
                <a:gd name="T5" fmla="*/ 160 h 184"/>
                <a:gd name="T6" fmla="*/ 576 w 576"/>
                <a:gd name="T7" fmla="*/ 160 h 1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84"/>
                <a:gd name="T14" fmla="*/ 576 w 576"/>
                <a:gd name="T15" fmla="*/ 184 h 1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84">
                  <a:moveTo>
                    <a:pt x="0" y="64"/>
                  </a:moveTo>
                  <a:cubicBezTo>
                    <a:pt x="68" y="32"/>
                    <a:pt x="136" y="0"/>
                    <a:pt x="192" y="16"/>
                  </a:cubicBezTo>
                  <a:cubicBezTo>
                    <a:pt x="248" y="32"/>
                    <a:pt x="272" y="136"/>
                    <a:pt x="336" y="160"/>
                  </a:cubicBezTo>
                  <a:cubicBezTo>
                    <a:pt x="400" y="184"/>
                    <a:pt x="504" y="168"/>
                    <a:pt x="576" y="16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8" name="Group 81"/>
          <p:cNvGrpSpPr>
            <a:grpSpLocks/>
          </p:cNvGrpSpPr>
          <p:nvPr/>
        </p:nvGrpSpPr>
        <p:grpSpPr bwMode="auto">
          <a:xfrm>
            <a:off x="4419600" y="4267200"/>
            <a:ext cx="2209800" cy="1549400"/>
            <a:chOff x="2784" y="2688"/>
            <a:chExt cx="1392" cy="976"/>
          </a:xfrm>
        </p:grpSpPr>
        <p:sp>
          <p:nvSpPr>
            <p:cNvPr id="9229" name="Line 72"/>
            <p:cNvSpPr>
              <a:spLocks noChangeShapeType="1"/>
            </p:cNvSpPr>
            <p:nvPr/>
          </p:nvSpPr>
          <p:spPr bwMode="auto">
            <a:xfrm>
              <a:off x="2784" y="3072"/>
              <a:ext cx="1056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Freeform 73"/>
            <p:cNvSpPr>
              <a:spLocks/>
            </p:cNvSpPr>
            <p:nvPr/>
          </p:nvSpPr>
          <p:spPr bwMode="auto">
            <a:xfrm>
              <a:off x="2784" y="3072"/>
              <a:ext cx="1056" cy="528"/>
            </a:xfrm>
            <a:custGeom>
              <a:avLst/>
              <a:gdLst>
                <a:gd name="T0" fmla="*/ 0 w 1056"/>
                <a:gd name="T1" fmla="*/ 0 h 552"/>
                <a:gd name="T2" fmla="*/ 240 w 1056"/>
                <a:gd name="T3" fmla="*/ 395 h 552"/>
                <a:gd name="T4" fmla="*/ 624 w 1056"/>
                <a:gd name="T5" fmla="*/ 439 h 552"/>
                <a:gd name="T6" fmla="*/ 1056 w 1056"/>
                <a:gd name="T7" fmla="*/ 0 h 5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56"/>
                <a:gd name="T13" fmla="*/ 0 h 552"/>
                <a:gd name="T14" fmla="*/ 1056 w 1056"/>
                <a:gd name="T15" fmla="*/ 552 h 5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6" h="552">
                  <a:moveTo>
                    <a:pt x="0" y="0"/>
                  </a:moveTo>
                  <a:cubicBezTo>
                    <a:pt x="68" y="176"/>
                    <a:pt x="136" y="352"/>
                    <a:pt x="240" y="432"/>
                  </a:cubicBezTo>
                  <a:cubicBezTo>
                    <a:pt x="344" y="512"/>
                    <a:pt x="488" y="552"/>
                    <a:pt x="624" y="480"/>
                  </a:cubicBezTo>
                  <a:cubicBezTo>
                    <a:pt x="760" y="408"/>
                    <a:pt x="968" y="136"/>
                    <a:pt x="1056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Freeform 74"/>
            <p:cNvSpPr>
              <a:spLocks/>
            </p:cNvSpPr>
            <p:nvPr/>
          </p:nvSpPr>
          <p:spPr bwMode="auto">
            <a:xfrm>
              <a:off x="3840" y="2864"/>
              <a:ext cx="336" cy="208"/>
            </a:xfrm>
            <a:custGeom>
              <a:avLst/>
              <a:gdLst>
                <a:gd name="T0" fmla="*/ 0 w 336"/>
                <a:gd name="T1" fmla="*/ 208 h 208"/>
                <a:gd name="T2" fmla="*/ 96 w 336"/>
                <a:gd name="T3" fmla="*/ 16 h 208"/>
                <a:gd name="T4" fmla="*/ 240 w 336"/>
                <a:gd name="T5" fmla="*/ 112 h 208"/>
                <a:gd name="T6" fmla="*/ 336 w 336"/>
                <a:gd name="T7" fmla="*/ 64 h 2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"/>
                <a:gd name="T13" fmla="*/ 0 h 208"/>
                <a:gd name="T14" fmla="*/ 336 w 336"/>
                <a:gd name="T15" fmla="*/ 208 h 2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" h="208">
                  <a:moveTo>
                    <a:pt x="0" y="208"/>
                  </a:moveTo>
                  <a:cubicBezTo>
                    <a:pt x="28" y="120"/>
                    <a:pt x="56" y="32"/>
                    <a:pt x="96" y="16"/>
                  </a:cubicBezTo>
                  <a:cubicBezTo>
                    <a:pt x="136" y="0"/>
                    <a:pt x="200" y="104"/>
                    <a:pt x="240" y="112"/>
                  </a:cubicBezTo>
                  <a:cubicBezTo>
                    <a:pt x="280" y="120"/>
                    <a:pt x="308" y="92"/>
                    <a:pt x="336" y="6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Line 77"/>
            <p:cNvSpPr>
              <a:spLocks noChangeShapeType="1"/>
            </p:cNvSpPr>
            <p:nvPr/>
          </p:nvSpPr>
          <p:spPr bwMode="auto">
            <a:xfrm>
              <a:off x="3120" y="2688"/>
              <a:ext cx="0" cy="38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Freeform 78"/>
            <p:cNvSpPr>
              <a:spLocks/>
            </p:cNvSpPr>
            <p:nvPr/>
          </p:nvSpPr>
          <p:spPr bwMode="auto">
            <a:xfrm>
              <a:off x="2784" y="2688"/>
              <a:ext cx="336" cy="384"/>
            </a:xfrm>
            <a:custGeom>
              <a:avLst/>
              <a:gdLst>
                <a:gd name="T0" fmla="*/ 336 w 336"/>
                <a:gd name="T1" fmla="*/ 0 h 384"/>
                <a:gd name="T2" fmla="*/ 96 w 336"/>
                <a:gd name="T3" fmla="*/ 144 h 384"/>
                <a:gd name="T4" fmla="*/ 0 w 336"/>
                <a:gd name="T5" fmla="*/ 384 h 384"/>
                <a:gd name="T6" fmla="*/ 0 60000 65536"/>
                <a:gd name="T7" fmla="*/ 0 60000 65536"/>
                <a:gd name="T8" fmla="*/ 0 60000 65536"/>
                <a:gd name="T9" fmla="*/ 0 w 336"/>
                <a:gd name="T10" fmla="*/ 0 h 384"/>
                <a:gd name="T11" fmla="*/ 336 w 336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384">
                  <a:moveTo>
                    <a:pt x="336" y="0"/>
                  </a:moveTo>
                  <a:cubicBezTo>
                    <a:pt x="244" y="40"/>
                    <a:pt x="152" y="80"/>
                    <a:pt x="96" y="144"/>
                  </a:cubicBezTo>
                  <a:cubicBezTo>
                    <a:pt x="40" y="208"/>
                    <a:pt x="0" y="336"/>
                    <a:pt x="0" y="38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Freeform 79"/>
            <p:cNvSpPr>
              <a:spLocks/>
            </p:cNvSpPr>
            <p:nvPr/>
          </p:nvSpPr>
          <p:spPr bwMode="auto">
            <a:xfrm>
              <a:off x="2880" y="3408"/>
              <a:ext cx="192" cy="240"/>
            </a:xfrm>
            <a:custGeom>
              <a:avLst/>
              <a:gdLst>
                <a:gd name="T0" fmla="*/ 63 w 248"/>
                <a:gd name="T1" fmla="*/ 0 h 264"/>
                <a:gd name="T2" fmla="*/ 5 w 248"/>
                <a:gd name="T3" fmla="*/ 79 h 264"/>
                <a:gd name="T4" fmla="*/ 33 w 248"/>
                <a:gd name="T5" fmla="*/ 198 h 264"/>
                <a:gd name="T6" fmla="*/ 120 w 248"/>
                <a:gd name="T7" fmla="*/ 198 h 264"/>
                <a:gd name="T8" fmla="*/ 149 w 248"/>
                <a:gd name="T9" fmla="*/ 79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264"/>
                <a:gd name="T17" fmla="*/ 248 w 248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264">
                  <a:moveTo>
                    <a:pt x="104" y="0"/>
                  </a:moveTo>
                  <a:cubicBezTo>
                    <a:pt x="60" y="28"/>
                    <a:pt x="16" y="56"/>
                    <a:pt x="8" y="96"/>
                  </a:cubicBezTo>
                  <a:cubicBezTo>
                    <a:pt x="0" y="136"/>
                    <a:pt x="24" y="216"/>
                    <a:pt x="56" y="240"/>
                  </a:cubicBezTo>
                  <a:cubicBezTo>
                    <a:pt x="88" y="264"/>
                    <a:pt x="168" y="264"/>
                    <a:pt x="200" y="240"/>
                  </a:cubicBezTo>
                  <a:cubicBezTo>
                    <a:pt x="232" y="216"/>
                    <a:pt x="240" y="120"/>
                    <a:pt x="248" y="96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Freeform 80"/>
            <p:cNvSpPr>
              <a:spLocks/>
            </p:cNvSpPr>
            <p:nvPr/>
          </p:nvSpPr>
          <p:spPr bwMode="auto">
            <a:xfrm>
              <a:off x="3432" y="3408"/>
              <a:ext cx="224" cy="256"/>
            </a:xfrm>
            <a:custGeom>
              <a:avLst/>
              <a:gdLst>
                <a:gd name="T0" fmla="*/ 24 w 224"/>
                <a:gd name="T1" fmla="*/ 96 h 256"/>
                <a:gd name="T2" fmla="*/ 24 w 224"/>
                <a:gd name="T3" fmla="*/ 240 h 256"/>
                <a:gd name="T4" fmla="*/ 168 w 224"/>
                <a:gd name="T5" fmla="*/ 192 h 256"/>
                <a:gd name="T6" fmla="*/ 216 w 224"/>
                <a:gd name="T7" fmla="*/ 96 h 256"/>
                <a:gd name="T8" fmla="*/ 120 w 224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56"/>
                <a:gd name="T17" fmla="*/ 224 w 224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56">
                  <a:moveTo>
                    <a:pt x="24" y="96"/>
                  </a:moveTo>
                  <a:cubicBezTo>
                    <a:pt x="12" y="160"/>
                    <a:pt x="0" y="224"/>
                    <a:pt x="24" y="240"/>
                  </a:cubicBezTo>
                  <a:cubicBezTo>
                    <a:pt x="48" y="256"/>
                    <a:pt x="136" y="216"/>
                    <a:pt x="168" y="192"/>
                  </a:cubicBezTo>
                  <a:cubicBezTo>
                    <a:pt x="200" y="168"/>
                    <a:pt x="224" y="128"/>
                    <a:pt x="216" y="96"/>
                  </a:cubicBezTo>
                  <a:cubicBezTo>
                    <a:pt x="208" y="64"/>
                    <a:pt x="136" y="8"/>
                    <a:pt x="120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494</Words>
  <Application>Microsoft Office PowerPoint</Application>
  <PresentationFormat>On-screen Show (4:3)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.VnTime</vt:lpstr>
      <vt:lpstr>Arial</vt:lpstr>
      <vt:lpstr>Calibri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&lt;egyptian hak&gt;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Nguyen Van Phong</dc:creator>
  <cp:lastModifiedBy>CSTeam</cp:lastModifiedBy>
  <cp:revision>35</cp:revision>
  <dcterms:created xsi:type="dcterms:W3CDTF">2011-01-02T14:55:14Z</dcterms:created>
  <dcterms:modified xsi:type="dcterms:W3CDTF">2016-06-29T10:25:54Z</dcterms:modified>
</cp:coreProperties>
</file>