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1" r:id="rId3"/>
    <p:sldId id="282" r:id="rId4"/>
    <p:sldId id="287" r:id="rId5"/>
    <p:sldId id="288" r:id="rId6"/>
    <p:sldId id="289" r:id="rId7"/>
    <p:sldId id="285" r:id="rId8"/>
    <p:sldId id="286" r:id="rId9"/>
    <p:sldId id="278" r:id="rId10"/>
    <p:sldId id="283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imgSz="1024x768" encoding="windows-1252"/>
  <p:clrMru>
    <a:srgbClr val="800000"/>
    <a:srgbClr val="993300"/>
    <a:srgbClr val="9900CC"/>
    <a:srgbClr val="003300"/>
    <a:srgbClr val="A50021"/>
    <a:srgbClr val="660066"/>
    <a:srgbClr val="CC33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111" autoAdjust="0"/>
    <p:restoredTop sz="94719" autoAdjust="0"/>
  </p:normalViewPr>
  <p:slideViewPr>
    <p:cSldViewPr>
      <p:cViewPr varScale="1">
        <p:scale>
          <a:sx n="41" d="100"/>
          <a:sy n="41" d="100"/>
        </p:scale>
        <p:origin x="-126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AF155-FDB1-4364-A299-95C4727A9B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83AAF4-BFA8-4632-93E8-4B483BC38D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C80C33-FA8A-4BCA-B96D-3448068675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496E26-7209-45EB-A50E-0EECF3AA77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D3231-B0FF-40FC-9D3F-966EA1024D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E429F-FEAD-4A49-8E96-09BC479240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F032E4-6C7A-4E50-B4F2-9983AB0B6A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3535C-38E4-4741-B69E-0E55139DB1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0DE0D-D2F2-4509-B1FD-19F6934D01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48ED3-C2B1-4951-992B-8567834A5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B6E289-CA4F-4CDC-BB7B-4FE2FA40BA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AC79308-093C-485F-AB48-5EF969DAFE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7866857" y="-794"/>
            <a:ext cx="1277938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0508275">
            <a:off x="7866063" y="5584825"/>
            <a:ext cx="1277937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5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400000">
            <a:off x="794" y="5584031"/>
            <a:ext cx="1277938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6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7938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Text Box 8"/>
          <p:cNvSpPr txBox="1">
            <a:spLocks noChangeArrowheads="1"/>
          </p:cNvSpPr>
          <p:nvPr/>
        </p:nvSpPr>
        <p:spPr bwMode="auto">
          <a:xfrm>
            <a:off x="838200" y="476250"/>
            <a:ext cx="7543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/>
              <a:t>KIỂM TRA BÀI CŨ</a:t>
            </a: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914400" y="1484313"/>
            <a:ext cx="73914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en-US" sz="2800" b="1"/>
              <a:t>C</a:t>
            </a:r>
            <a:r>
              <a:rPr lang="en-US" sz="2800" b="1">
                <a:latin typeface="Times New Roman" pitchFamily="18" charset="0"/>
              </a:rPr>
              <a:t>â</a:t>
            </a:r>
            <a:r>
              <a:rPr lang="en-US" sz="2800" b="1"/>
              <a:t>u hỏi 1:</a:t>
            </a:r>
            <a:r>
              <a:rPr lang="en-US" b="1"/>
              <a:t> </a:t>
            </a:r>
            <a:r>
              <a:rPr lang="en-US" sz="2800" b="1"/>
              <a:t> Em hãy nhắc lại cách chọn màu vẽ và màu nền?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1042988" y="2420938"/>
            <a:ext cx="77057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  <a:buFontTx/>
              <a:buChar char="-"/>
            </a:pPr>
            <a:r>
              <a:rPr lang="en-US" sz="2400"/>
              <a:t>Để chọn </a:t>
            </a:r>
            <a:r>
              <a:rPr lang="en-US" sz="2400">
                <a:solidFill>
                  <a:srgbClr val="A50021"/>
                </a:solidFill>
              </a:rPr>
              <a:t>màu vẽ</a:t>
            </a:r>
            <a:r>
              <a:rPr lang="en-US" sz="2400"/>
              <a:t> em nháy </a:t>
            </a:r>
            <a:r>
              <a:rPr lang="en-US" sz="2400">
                <a:solidFill>
                  <a:srgbClr val="A50021"/>
                </a:solidFill>
              </a:rPr>
              <a:t>nút trái  chuột</a:t>
            </a:r>
            <a:r>
              <a:rPr lang="en-US" sz="2400"/>
              <a:t> lên một ô màu trong hộp màu</a:t>
            </a:r>
          </a:p>
          <a:p>
            <a:pPr>
              <a:lnSpc>
                <a:spcPct val="85000"/>
              </a:lnSpc>
              <a:buFontTx/>
              <a:buChar char="-"/>
            </a:pPr>
            <a:r>
              <a:rPr lang="en-US" sz="2400"/>
              <a:t>Để chọn </a:t>
            </a:r>
            <a:r>
              <a:rPr lang="en-US" sz="2400">
                <a:solidFill>
                  <a:srgbClr val="A50021"/>
                </a:solidFill>
              </a:rPr>
              <a:t>màu nền</a:t>
            </a:r>
            <a:r>
              <a:rPr lang="en-US" sz="2400"/>
              <a:t> em nháy </a:t>
            </a:r>
            <a:r>
              <a:rPr lang="en-US" sz="2400">
                <a:solidFill>
                  <a:srgbClr val="A50021"/>
                </a:solidFill>
              </a:rPr>
              <a:t>nút phải chuột</a:t>
            </a:r>
            <a:r>
              <a:rPr lang="en-US" sz="2400"/>
              <a:t> lên một ô màu trong hộp màu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1042988" y="3933825"/>
            <a:ext cx="77057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Câu hỏi 2:</a:t>
            </a:r>
            <a:r>
              <a:rPr lang="en-US" b="1"/>
              <a:t> </a:t>
            </a:r>
            <a:r>
              <a:rPr lang="en-US" sz="2800" b="1"/>
              <a:t>Màu vẽ và màu nền được dùng như thế nào?</a:t>
            </a:r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950913" y="3862388"/>
            <a:ext cx="8229600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400">
                <a:solidFill>
                  <a:schemeClr val="tx2"/>
                </a:solidFill>
              </a:rPr>
              <a:t>- Màu vẽ thường được dùng để vẽ các đường như đường thẳng, đường cong.</a:t>
            </a:r>
          </a:p>
        </p:txBody>
      </p: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960438" y="5630863"/>
            <a:ext cx="82200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-  Màu nền: thường được dùng để tô màu cho phần bên trong của một hình.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1" grpId="0"/>
      <p:bldP spid="28682" grpId="0"/>
      <p:bldP spid="28685" grpId="0"/>
      <p:bldP spid="28686" grpId="0"/>
      <p:bldP spid="2868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hung anh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075" name="Picture 3" descr="POINSE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7866857" y="-794"/>
            <a:ext cx="1277938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POINSE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0508275">
            <a:off x="7866063" y="5584825"/>
            <a:ext cx="1277937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POINSE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794" y="5584031"/>
            <a:ext cx="1277938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POINSE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77938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 descr="office_pencil_rolling_hg_cl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4962525"/>
            <a:ext cx="189547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10" descr="th_f-2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7088" y="4635500"/>
            <a:ext cx="1852612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12" descr="Tomau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16013" y="1125538"/>
            <a:ext cx="7048500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2" name="Text Box 13"/>
          <p:cNvSpPr txBox="1">
            <a:spLocks noChangeArrowheads="1"/>
          </p:cNvSpPr>
          <p:nvPr/>
        </p:nvSpPr>
        <p:spPr bwMode="auto">
          <a:xfrm>
            <a:off x="1692275" y="3665538"/>
            <a:ext cx="49672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Em hãy quan sát 2 bức tranh  và nêu nhận xét  của  mình về hai 2 ngôi nhà trong 2  bức tranh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6707188" cy="1181100"/>
          </a:xfrm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                        </a:t>
            </a:r>
            <a:endParaRPr lang="en-US" smtClean="0">
              <a:solidFill>
                <a:srgbClr val="993300"/>
              </a:solidFill>
            </a:endParaRPr>
          </a:p>
        </p:txBody>
      </p:sp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2122488" y="1052513"/>
            <a:ext cx="5329237" cy="863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3273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Phần 4. Bài 1:Tập tô màu</a:t>
            </a:r>
          </a:p>
        </p:txBody>
      </p:sp>
      <p:pic>
        <p:nvPicPr>
          <p:cNvPr id="4101" name="Picture 5" descr="h261106_0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5292725"/>
            <a:ext cx="1655763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 descr="coreano0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688" y="5229225"/>
            <a:ext cx="1763712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18" descr="butterfly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838200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19" descr="butterfly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5800" y="0"/>
            <a:ext cx="838200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20" descr="butterfly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69013"/>
            <a:ext cx="83820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21" descr="butterfly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5800" y="6069013"/>
            <a:ext cx="83820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7" name="Text Box 22"/>
          <p:cNvSpPr txBox="1">
            <a:spLocks noChangeArrowheads="1"/>
          </p:cNvSpPr>
          <p:nvPr/>
        </p:nvSpPr>
        <p:spPr bwMode="auto">
          <a:xfrm>
            <a:off x="2268538" y="254000"/>
            <a:ext cx="489585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000" b="1" i="1"/>
          </a:p>
          <a:p>
            <a:pPr algn="ctr">
              <a:spcBef>
                <a:spcPct val="50000"/>
              </a:spcBef>
            </a:pPr>
            <a:r>
              <a:rPr lang="en-US" sz="2000" b="1" i="1"/>
              <a:t>Tin h</a:t>
            </a:r>
            <a:r>
              <a:rPr lang="en-US" b="1" i="1"/>
              <a:t>ọc</a:t>
            </a:r>
          </a:p>
        </p:txBody>
      </p:sp>
      <p:sp>
        <p:nvSpPr>
          <p:cNvPr id="4108" name="Text Box 24"/>
          <p:cNvSpPr txBox="1">
            <a:spLocks noChangeArrowheads="1"/>
          </p:cNvSpPr>
          <p:nvPr/>
        </p:nvSpPr>
        <p:spPr bwMode="auto">
          <a:xfrm>
            <a:off x="4211638" y="1916113"/>
            <a:ext cx="1152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(Tiết 2)</a:t>
            </a:r>
          </a:p>
        </p:txBody>
      </p:sp>
      <p:sp>
        <p:nvSpPr>
          <p:cNvPr id="32793" name="Text Box 25"/>
          <p:cNvSpPr txBox="1">
            <a:spLocks noChangeArrowheads="1"/>
          </p:cNvSpPr>
          <p:nvPr/>
        </p:nvSpPr>
        <p:spPr bwMode="auto">
          <a:xfrm>
            <a:off x="611188" y="2276475"/>
            <a:ext cx="4824412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2800" b="1"/>
              <a:t>Làm quen với hộp màu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endParaRPr lang="en-US" sz="2800" b="1"/>
          </a:p>
        </p:txBody>
      </p:sp>
      <p:sp>
        <p:nvSpPr>
          <p:cNvPr id="32794" name="Text Box 26"/>
          <p:cNvSpPr txBox="1">
            <a:spLocks noChangeArrowheads="1"/>
          </p:cNvSpPr>
          <p:nvPr/>
        </p:nvSpPr>
        <p:spPr bwMode="auto">
          <a:xfrm>
            <a:off x="611188" y="2894013"/>
            <a:ext cx="39608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- Hộp màu nằm ở phía dưới màn hình của paint</a:t>
            </a:r>
          </a:p>
        </p:txBody>
      </p:sp>
      <p:pic>
        <p:nvPicPr>
          <p:cNvPr id="32797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8263" y="2420938"/>
            <a:ext cx="360045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8" name="Picture 3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19700" y="5662613"/>
            <a:ext cx="242887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99" name="Rectangle 31"/>
          <p:cNvSpPr>
            <a:spLocks noChangeArrowheads="1"/>
          </p:cNvSpPr>
          <p:nvPr/>
        </p:nvSpPr>
        <p:spPr bwMode="auto">
          <a:xfrm>
            <a:off x="5219700" y="5661025"/>
            <a:ext cx="288925" cy="288925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0" name="Text Box 32"/>
          <p:cNvSpPr txBox="1">
            <a:spLocks noChangeArrowheads="1"/>
          </p:cNvSpPr>
          <p:nvPr/>
        </p:nvSpPr>
        <p:spPr bwMode="auto">
          <a:xfrm>
            <a:off x="611188" y="4149725"/>
            <a:ext cx="40322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Hai ô bên trái hộp màu cho e biết màu vẽ, màu nền</a:t>
            </a:r>
          </a:p>
        </p:txBody>
      </p:sp>
      <p:sp>
        <p:nvSpPr>
          <p:cNvPr id="32801" name="Line 33"/>
          <p:cNvSpPr>
            <a:spLocks noChangeShapeType="1"/>
          </p:cNvSpPr>
          <p:nvPr/>
        </p:nvSpPr>
        <p:spPr bwMode="auto">
          <a:xfrm flipV="1">
            <a:off x="1476375" y="4005263"/>
            <a:ext cx="71438" cy="10080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2" name="Line 34"/>
          <p:cNvSpPr>
            <a:spLocks noChangeShapeType="1"/>
          </p:cNvSpPr>
          <p:nvPr/>
        </p:nvSpPr>
        <p:spPr bwMode="auto">
          <a:xfrm flipH="1" flipV="1">
            <a:off x="1692275" y="4149725"/>
            <a:ext cx="358775" cy="863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4" name="Text Box 36"/>
          <p:cNvSpPr txBox="1">
            <a:spLocks noChangeArrowheads="1"/>
          </p:cNvSpPr>
          <p:nvPr/>
        </p:nvSpPr>
        <p:spPr bwMode="auto">
          <a:xfrm>
            <a:off x="1187450" y="4941888"/>
            <a:ext cx="7207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Màu vẽ</a:t>
            </a:r>
          </a:p>
        </p:txBody>
      </p:sp>
      <p:sp>
        <p:nvSpPr>
          <p:cNvPr id="32805" name="Text Box 37"/>
          <p:cNvSpPr txBox="1">
            <a:spLocks noChangeArrowheads="1"/>
          </p:cNvSpPr>
          <p:nvPr/>
        </p:nvSpPr>
        <p:spPr bwMode="auto">
          <a:xfrm>
            <a:off x="1908175" y="4941888"/>
            <a:ext cx="1008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Màu nền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2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68085E-6 L -0.40834 -0.26225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27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" y="-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2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93" grpId="0"/>
      <p:bldP spid="32794" grpId="0"/>
      <p:bldP spid="32799" grpId="0" animBg="1"/>
      <p:bldP spid="32800" grpId="0"/>
      <p:bldP spid="32801" grpId="0" animBg="1"/>
      <p:bldP spid="32802" grpId="0" animBg="1"/>
      <p:bldP spid="32804" grpId="0"/>
      <p:bldP spid="3280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6707188" cy="1181100"/>
          </a:xfrm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                        </a:t>
            </a:r>
            <a:endParaRPr lang="en-US" smtClean="0">
              <a:solidFill>
                <a:srgbClr val="993300"/>
              </a:solidFill>
            </a:endParaRPr>
          </a:p>
        </p:txBody>
      </p:sp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122488" y="1052513"/>
            <a:ext cx="5329237" cy="863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3273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Phần 4. Bài 1:Tập tô màu</a:t>
            </a:r>
          </a:p>
        </p:txBody>
      </p:sp>
      <p:pic>
        <p:nvPicPr>
          <p:cNvPr id="5125" name="Picture 5" descr="h261106_0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5292725"/>
            <a:ext cx="1655763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 descr="coreano0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688" y="5229225"/>
            <a:ext cx="1763712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 descr="butterfly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838200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 descr="butterfly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5800" y="0"/>
            <a:ext cx="838200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9" descr="butterfly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69013"/>
            <a:ext cx="83820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0" descr="butterfly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5800" y="6069013"/>
            <a:ext cx="83820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268538" y="254000"/>
            <a:ext cx="489585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000" b="1" i="1"/>
          </a:p>
          <a:p>
            <a:pPr algn="ctr">
              <a:spcBef>
                <a:spcPct val="50000"/>
              </a:spcBef>
            </a:pPr>
            <a:r>
              <a:rPr lang="en-US" sz="2000" b="1" i="1"/>
              <a:t>Tin h</a:t>
            </a:r>
            <a:r>
              <a:rPr lang="en-US" b="1" i="1"/>
              <a:t>ọc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4211638" y="1916113"/>
            <a:ext cx="1152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(Tiết 2)</a:t>
            </a:r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611188" y="2276475"/>
            <a:ext cx="4824412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2800" b="1"/>
              <a:t>Làm quen với hộp màu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endParaRPr lang="en-US" sz="2800" b="1"/>
          </a:p>
        </p:txBody>
      </p: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611188" y="2894013"/>
            <a:ext cx="39608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- Hộp màu nằm ở phía dưới màn hình của paint</a:t>
            </a:r>
          </a:p>
        </p:txBody>
      </p:sp>
      <p:pic>
        <p:nvPicPr>
          <p:cNvPr id="38927" name="Picture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8263" y="2420938"/>
            <a:ext cx="360045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8" name="Picture 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19700" y="5662613"/>
            <a:ext cx="242887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9" name="Rectangle 17"/>
          <p:cNvSpPr>
            <a:spLocks noChangeArrowheads="1"/>
          </p:cNvSpPr>
          <p:nvPr/>
        </p:nvSpPr>
        <p:spPr bwMode="auto">
          <a:xfrm>
            <a:off x="5219700" y="5661025"/>
            <a:ext cx="288925" cy="288925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30" name="Text Box 18"/>
          <p:cNvSpPr txBox="1">
            <a:spLocks noChangeArrowheads="1"/>
          </p:cNvSpPr>
          <p:nvPr/>
        </p:nvSpPr>
        <p:spPr bwMode="auto">
          <a:xfrm>
            <a:off x="611188" y="4149725"/>
            <a:ext cx="40322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Hai ô bên trái hộp màu cho e biết màu vẽ, màu nền</a:t>
            </a:r>
          </a:p>
        </p:txBody>
      </p:sp>
      <p:sp>
        <p:nvSpPr>
          <p:cNvPr id="38931" name="Line 19"/>
          <p:cNvSpPr>
            <a:spLocks noChangeShapeType="1"/>
          </p:cNvSpPr>
          <p:nvPr/>
        </p:nvSpPr>
        <p:spPr bwMode="auto">
          <a:xfrm flipV="1">
            <a:off x="1476375" y="4005263"/>
            <a:ext cx="71438" cy="10080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8932" name="Line 20"/>
          <p:cNvSpPr>
            <a:spLocks noChangeShapeType="1"/>
          </p:cNvSpPr>
          <p:nvPr/>
        </p:nvSpPr>
        <p:spPr bwMode="auto">
          <a:xfrm flipH="1" flipV="1">
            <a:off x="1692275" y="4149725"/>
            <a:ext cx="358775" cy="863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8933" name="Text Box 21"/>
          <p:cNvSpPr txBox="1">
            <a:spLocks noChangeArrowheads="1"/>
          </p:cNvSpPr>
          <p:nvPr/>
        </p:nvSpPr>
        <p:spPr bwMode="auto">
          <a:xfrm>
            <a:off x="1187450" y="4941888"/>
            <a:ext cx="7207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Màu vẽ</a:t>
            </a:r>
          </a:p>
        </p:txBody>
      </p:sp>
      <p:sp>
        <p:nvSpPr>
          <p:cNvPr id="38934" name="Text Box 22"/>
          <p:cNvSpPr txBox="1">
            <a:spLocks noChangeArrowheads="1"/>
          </p:cNvSpPr>
          <p:nvPr/>
        </p:nvSpPr>
        <p:spPr bwMode="auto">
          <a:xfrm>
            <a:off x="1908175" y="4941888"/>
            <a:ext cx="1008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Màu nền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389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9" dur="2000"/>
                                        <p:tgtEl>
                                          <p:spTgt spid="389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" dur="2000"/>
                                        <p:tgtEl>
                                          <p:spTgt spid="389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5" dur="2000"/>
                                        <p:tgtEl>
                                          <p:spTgt spid="389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8" dur="2000"/>
                                        <p:tgtEl>
                                          <p:spTgt spid="389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4" dur="2000"/>
                                        <p:tgtEl>
                                          <p:spTgt spid="389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7" dur="2000"/>
                                        <p:tgtEl>
                                          <p:spTgt spid="389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0" dur="2000"/>
                                        <p:tgtEl>
                                          <p:spTgt spid="389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6" grpId="0"/>
      <p:bldP spid="38929" grpId="0" animBg="1"/>
      <p:bldP spid="38930" grpId="0"/>
      <p:bldP spid="38931" grpId="0" animBg="1"/>
      <p:bldP spid="38932" grpId="0" animBg="1"/>
      <p:bldP spid="38933" grpId="0"/>
      <p:bldP spid="389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</a:t>
            </a:r>
          </a:p>
        </p:txBody>
      </p:sp>
      <p:sp>
        <p:nvSpPr>
          <p:cNvPr id="6147" name="WordArt 4"/>
          <p:cNvSpPr>
            <a:spLocks noChangeArrowheads="1" noChangeShapeType="1" noTextEdit="1"/>
          </p:cNvSpPr>
          <p:nvPr/>
        </p:nvSpPr>
        <p:spPr bwMode="auto">
          <a:xfrm>
            <a:off x="2122488" y="1052513"/>
            <a:ext cx="5329237" cy="863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3273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Phần 4. Bài 1:Tập tô màu</a:t>
            </a:r>
          </a:p>
        </p:txBody>
      </p:sp>
      <p:pic>
        <p:nvPicPr>
          <p:cNvPr id="6148" name="Picture 5" descr="h261106_0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5292725"/>
            <a:ext cx="1655763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6" descr="coreano0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688" y="5229225"/>
            <a:ext cx="1763712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7" descr="butterfly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838200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8" descr="butterfly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5800" y="0"/>
            <a:ext cx="838200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9" descr="butterfly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69013"/>
            <a:ext cx="83820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10" descr="butterfly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5800" y="6069013"/>
            <a:ext cx="83820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4" name="Text Box 11"/>
          <p:cNvSpPr txBox="1">
            <a:spLocks noChangeArrowheads="1"/>
          </p:cNvSpPr>
          <p:nvPr/>
        </p:nvSpPr>
        <p:spPr bwMode="auto">
          <a:xfrm>
            <a:off x="2268538" y="254000"/>
            <a:ext cx="489585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000" b="1" i="1"/>
          </a:p>
          <a:p>
            <a:pPr algn="ctr">
              <a:spcBef>
                <a:spcPct val="50000"/>
              </a:spcBef>
            </a:pPr>
            <a:r>
              <a:rPr lang="en-US" sz="2000" b="1" i="1"/>
              <a:t>Tin h</a:t>
            </a:r>
            <a:r>
              <a:rPr lang="en-US" b="1" i="1"/>
              <a:t>ọc</a:t>
            </a:r>
          </a:p>
        </p:txBody>
      </p:sp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4211638" y="1916113"/>
            <a:ext cx="1152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(Tiết 2)</a:t>
            </a:r>
          </a:p>
        </p:txBody>
      </p:sp>
      <p:sp>
        <p:nvSpPr>
          <p:cNvPr id="6156" name="Text Box 13"/>
          <p:cNvSpPr txBox="1">
            <a:spLocks noChangeArrowheads="1"/>
          </p:cNvSpPr>
          <p:nvPr/>
        </p:nvSpPr>
        <p:spPr bwMode="auto">
          <a:xfrm>
            <a:off x="611188" y="2276475"/>
            <a:ext cx="4824412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2800" b="1"/>
              <a:t>Làm quen với hộp màu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endParaRPr lang="en-US" sz="2800" b="1"/>
          </a:p>
        </p:txBody>
      </p:sp>
      <p:sp>
        <p:nvSpPr>
          <p:cNvPr id="39959" name="Text Box 23"/>
          <p:cNvSpPr txBox="1">
            <a:spLocks noChangeArrowheads="1"/>
          </p:cNvSpPr>
          <p:nvPr/>
        </p:nvSpPr>
        <p:spPr bwMode="auto">
          <a:xfrm>
            <a:off x="603250" y="2852738"/>
            <a:ext cx="37449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2. Tô  màu</a:t>
            </a:r>
          </a:p>
        </p:txBody>
      </p:sp>
      <p:pic>
        <p:nvPicPr>
          <p:cNvPr id="39960" name="Picture 2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6825" y="2565400"/>
            <a:ext cx="363855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61" name="Picture 2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92725" y="3357563"/>
            <a:ext cx="33813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62" name="Text Box 26"/>
          <p:cNvSpPr txBox="1">
            <a:spLocks noChangeArrowheads="1"/>
          </p:cNvSpPr>
          <p:nvPr/>
        </p:nvSpPr>
        <p:spPr bwMode="auto">
          <a:xfrm>
            <a:off x="755650" y="3429000"/>
            <a:ext cx="42481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Để tô màu em dùng công cụ </a:t>
            </a:r>
          </a:p>
          <a:p>
            <a:pPr>
              <a:spcBef>
                <a:spcPct val="50000"/>
              </a:spcBef>
            </a:pPr>
            <a:r>
              <a:rPr lang="en-US" sz="2400"/>
              <a:t>Tô màu: </a:t>
            </a:r>
          </a:p>
        </p:txBody>
      </p:sp>
      <p:sp>
        <p:nvSpPr>
          <p:cNvPr id="39964" name="AutoShape 28"/>
          <p:cNvSpPr>
            <a:spLocks noChangeArrowheads="1"/>
          </p:cNvSpPr>
          <p:nvPr/>
        </p:nvSpPr>
        <p:spPr bwMode="auto">
          <a:xfrm>
            <a:off x="5867400" y="4149725"/>
            <a:ext cx="2016125" cy="360363"/>
          </a:xfrm>
          <a:prstGeom prst="wedgeRoundRectCallout">
            <a:avLst>
              <a:gd name="adj1" fmla="val -62361"/>
              <a:gd name="adj2" fmla="val -242069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/>
              <a:t>Công cụ Tô màu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79371E-6 L -0.31233 0.1047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99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9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3996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399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399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59" grpId="0"/>
      <p:bldP spid="39962" grpId="0"/>
      <p:bldP spid="39962" grpId="1"/>
      <p:bldP spid="399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</a:t>
            </a:r>
          </a:p>
        </p:txBody>
      </p:sp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2122488" y="1052513"/>
            <a:ext cx="5329237" cy="863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3273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Phần 4. Bài 1:Tập tô màu</a:t>
            </a:r>
          </a:p>
        </p:txBody>
      </p:sp>
      <p:pic>
        <p:nvPicPr>
          <p:cNvPr id="7172" name="Picture 4" descr="h261106_0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5292725"/>
            <a:ext cx="1655763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 descr="coreano0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688" y="5229225"/>
            <a:ext cx="1763712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 descr="butterfly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838200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7" descr="butterfly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5800" y="0"/>
            <a:ext cx="838200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8" descr="butterfly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69013"/>
            <a:ext cx="83820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9" descr="butterfly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5800" y="6069013"/>
            <a:ext cx="83820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2268538" y="254000"/>
            <a:ext cx="489585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000" b="1" i="1"/>
          </a:p>
          <a:p>
            <a:pPr algn="ctr">
              <a:spcBef>
                <a:spcPct val="50000"/>
              </a:spcBef>
            </a:pPr>
            <a:r>
              <a:rPr lang="en-US" sz="2000" b="1" i="1"/>
              <a:t>Tin h</a:t>
            </a:r>
            <a:r>
              <a:rPr lang="en-US" b="1" i="1"/>
              <a:t>ọc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211638" y="1916113"/>
            <a:ext cx="1152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(Tiết 2)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611188" y="2276475"/>
            <a:ext cx="4824412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2800" b="1"/>
              <a:t>Làm quen với hộp màu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endParaRPr lang="en-US" sz="2800" b="1"/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603250" y="2852738"/>
            <a:ext cx="37449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2. Tô  màu</a:t>
            </a:r>
          </a:p>
        </p:txBody>
      </p:sp>
      <p:pic>
        <p:nvPicPr>
          <p:cNvPr id="7182" name="Picture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43213" y="2997200"/>
            <a:ext cx="338137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8" name="Text Box 18"/>
          <p:cNvSpPr txBox="1">
            <a:spLocks noChangeArrowheads="1"/>
          </p:cNvSpPr>
          <p:nvPr/>
        </p:nvSpPr>
        <p:spPr bwMode="auto">
          <a:xfrm>
            <a:off x="323850" y="3500438"/>
            <a:ext cx="38877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i="1">
                <a:solidFill>
                  <a:srgbClr val="800000"/>
                </a:solidFill>
              </a:rPr>
              <a:t>Các bước thực hiện</a:t>
            </a:r>
          </a:p>
        </p:txBody>
      </p:sp>
      <p:pic>
        <p:nvPicPr>
          <p:cNvPr id="7184" name="Picture 1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6463" y="2852738"/>
            <a:ext cx="4076700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0" name="Text Box 20"/>
          <p:cNvSpPr txBox="1">
            <a:spLocks noChangeArrowheads="1"/>
          </p:cNvSpPr>
          <p:nvPr/>
        </p:nvSpPr>
        <p:spPr bwMode="auto">
          <a:xfrm>
            <a:off x="395288" y="4221163"/>
            <a:ext cx="4176712" cy="1741487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Bước 1: Nháy chuột để chọn công cụ trong hộp công cụ</a:t>
            </a:r>
          </a:p>
          <a:p>
            <a:pPr>
              <a:spcBef>
                <a:spcPct val="50000"/>
              </a:spcBef>
            </a:pPr>
            <a:r>
              <a:rPr lang="en-US"/>
              <a:t>Bước 2: Nháy chuột chọn màu tô</a:t>
            </a:r>
          </a:p>
          <a:p>
            <a:pPr>
              <a:spcBef>
                <a:spcPct val="50000"/>
              </a:spcBef>
            </a:pPr>
            <a:r>
              <a:rPr lang="en-US"/>
              <a:t>Bước 3: Nháy chuột vào vùng muốn tô màu</a:t>
            </a:r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 flipV="1">
            <a:off x="3059113" y="3716338"/>
            <a:ext cx="2017712" cy="10080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984" name="Line 24"/>
          <p:cNvSpPr>
            <a:spLocks noChangeShapeType="1"/>
          </p:cNvSpPr>
          <p:nvPr/>
        </p:nvSpPr>
        <p:spPr bwMode="auto">
          <a:xfrm>
            <a:off x="3995738" y="5084763"/>
            <a:ext cx="1439862" cy="1152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985" name="Line 25"/>
          <p:cNvSpPr>
            <a:spLocks noChangeShapeType="1"/>
          </p:cNvSpPr>
          <p:nvPr/>
        </p:nvSpPr>
        <p:spPr bwMode="auto">
          <a:xfrm flipV="1">
            <a:off x="4427538" y="4868863"/>
            <a:ext cx="1368425" cy="9366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5651500" y="4017963"/>
            <a:ext cx="936625" cy="9366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7" dur="2000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409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4098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42" dur="2000"/>
                                        <p:tgtEl>
                                          <p:spTgt spid="409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9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9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09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1" dur="2000"/>
                                        <p:tgtEl>
                                          <p:spTgt spid="409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8" grpId="0"/>
      <p:bldP spid="40981" grpId="0" animBg="1"/>
      <p:bldP spid="40981" grpId="1" animBg="1"/>
      <p:bldP spid="40984" grpId="0" animBg="1"/>
      <p:bldP spid="40984" grpId="1" animBg="1"/>
      <p:bldP spid="40985" grpId="0" animBg="1"/>
      <p:bldP spid="40985" grpId="1" animBg="1"/>
      <p:bldP spid="4098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341438"/>
            <a:ext cx="7561262" cy="1439862"/>
          </a:xfrm>
          <a:solidFill>
            <a:schemeClr val="accent1"/>
          </a:solidFill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b="1" smtClean="0">
                <a:solidFill>
                  <a:srgbClr val="660066"/>
                </a:solidFill>
              </a:rPr>
              <a:t>- Nếu tô nhầm, hãy giữ phím Ctrl và gõ phím Z để lấy lại hình trước đó để tô lại.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692275" y="476250"/>
            <a:ext cx="36004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5400" b="1">
                <a:solidFill>
                  <a:srgbClr val="CC0000"/>
                </a:solidFill>
              </a:rPr>
              <a:t>* Chú ý :</a:t>
            </a:r>
          </a:p>
        </p:txBody>
      </p:sp>
      <p:pic>
        <p:nvPicPr>
          <p:cNvPr id="8196" name="Picture 5" descr="70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892175"/>
            <a:ext cx="1214438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827088" y="2420938"/>
            <a:ext cx="7632700" cy="13731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660066"/>
                </a:solidFill>
              </a:rPr>
              <a:t>- Khi tô màu bằng công cụ tô màu</a:t>
            </a:r>
            <a:r>
              <a:rPr lang="en-US" b="1"/>
              <a:t> </a:t>
            </a:r>
            <a:r>
              <a:rPr lang="en-US" sz="2800" b="1">
                <a:solidFill>
                  <a:srgbClr val="660066"/>
                </a:solidFill>
              </a:rPr>
              <a:t>hình đó phải ko được hở, nếu không màu sẽ bị loang.</a:t>
            </a:r>
          </a:p>
        </p:txBody>
      </p:sp>
      <p:pic>
        <p:nvPicPr>
          <p:cNvPr id="8198" name="Picture 7" descr="butterfly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38200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8" descr="butterfly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05800" y="0"/>
            <a:ext cx="838200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9" descr="butterfly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69013"/>
            <a:ext cx="83820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10" descr="butterfly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05800" y="6069013"/>
            <a:ext cx="83820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2" name="Picture 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1375" y="2708275"/>
            <a:ext cx="7834313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86" name="Line 22"/>
          <p:cNvSpPr>
            <a:spLocks noChangeShapeType="1"/>
          </p:cNvSpPr>
          <p:nvPr/>
        </p:nvSpPr>
        <p:spPr bwMode="auto">
          <a:xfrm flipH="1" flipV="1">
            <a:off x="1187450" y="5229225"/>
            <a:ext cx="576263" cy="7921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7" name="Line 23"/>
          <p:cNvSpPr>
            <a:spLocks noChangeShapeType="1"/>
          </p:cNvSpPr>
          <p:nvPr/>
        </p:nvSpPr>
        <p:spPr bwMode="auto">
          <a:xfrm flipH="1" flipV="1">
            <a:off x="1979613" y="4724400"/>
            <a:ext cx="1152525" cy="12969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8" name="Text Box 24"/>
          <p:cNvSpPr txBox="1">
            <a:spLocks noChangeArrowheads="1"/>
          </p:cNvSpPr>
          <p:nvPr/>
        </p:nvSpPr>
        <p:spPr bwMode="auto">
          <a:xfrm>
            <a:off x="1116013" y="5949950"/>
            <a:ext cx="16557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Nhấn giữ phím CTRL</a:t>
            </a:r>
          </a:p>
        </p:txBody>
      </p:sp>
      <p:sp>
        <p:nvSpPr>
          <p:cNvPr id="36889" name="Text Box 25"/>
          <p:cNvSpPr txBox="1">
            <a:spLocks noChangeArrowheads="1"/>
          </p:cNvSpPr>
          <p:nvPr/>
        </p:nvSpPr>
        <p:spPr bwMode="auto">
          <a:xfrm>
            <a:off x="2700338" y="5949950"/>
            <a:ext cx="1511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Gõ phím 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80"/>
                            </p:stCondLst>
                            <p:childTnLst>
                              <p:par>
                                <p:cTn id="11" presetID="27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2000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00330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A5002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2000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2000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8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8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6" dur="1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3688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63" dur="20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3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66" dur="20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3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69" dur="20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3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72" dur="20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75" dur="20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1" dur="80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2" dur="80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80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nimBg="1"/>
      <p:bldP spid="36870" grpId="0" animBg="1"/>
      <p:bldP spid="36886" grpId="0" animBg="1"/>
      <p:bldP spid="36886" grpId="1" animBg="1"/>
      <p:bldP spid="36887" grpId="0" animBg="1"/>
      <p:bldP spid="36887" grpId="1" animBg="1"/>
      <p:bldP spid="36888" grpId="0"/>
      <p:bldP spid="36888" grpId="1"/>
      <p:bldP spid="36889" grpId="0"/>
      <p:bldP spid="3688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WordArt 4"/>
          <p:cNvSpPr>
            <a:spLocks noChangeArrowheads="1" noChangeShapeType="1" noTextEdit="1"/>
          </p:cNvSpPr>
          <p:nvPr/>
        </p:nvSpPr>
        <p:spPr bwMode="auto">
          <a:xfrm>
            <a:off x="2195513" y="-242888"/>
            <a:ext cx="4968875" cy="2087563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THỰC HÀNH</a:t>
            </a:r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1403350" y="1989138"/>
            <a:ext cx="6985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Mở tệp Tomau1.bmp để tô màu đỏ cho phần bên trong của hình tròn</a:t>
            </a:r>
          </a:p>
        </p:txBody>
      </p:sp>
      <p:pic>
        <p:nvPicPr>
          <p:cNvPr id="37901" name="Picture 13" descr="Tomau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3502025"/>
            <a:ext cx="4679950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1403350" y="1916113"/>
            <a:ext cx="6985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Mở tệp Tomau2.bmp để tô màu cho ngôi nhà theo mẫu</a:t>
            </a:r>
          </a:p>
        </p:txBody>
      </p:sp>
      <p:pic>
        <p:nvPicPr>
          <p:cNvPr id="37906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3543300"/>
            <a:ext cx="6602412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907" name="Text Box 19"/>
          <p:cNvSpPr txBox="1">
            <a:spLocks noChangeArrowheads="1"/>
          </p:cNvSpPr>
          <p:nvPr/>
        </p:nvSpPr>
        <p:spPr bwMode="auto">
          <a:xfrm>
            <a:off x="1403350" y="1989138"/>
            <a:ext cx="6985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Mở tệp Tomau3.bmp để tô màu theo mẫu</a:t>
            </a:r>
          </a:p>
        </p:txBody>
      </p:sp>
      <p:pic>
        <p:nvPicPr>
          <p:cNvPr id="37908" name="Picture 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63713" y="3408363"/>
            <a:ext cx="4829175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7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animBg="1"/>
      <p:bldP spid="37900" grpId="0"/>
      <p:bldP spid="37900" grpId="1"/>
      <p:bldP spid="37904" grpId="0"/>
      <p:bldP spid="37904" grpId="1"/>
      <p:bldP spid="37907" grpId="0"/>
      <p:bldP spid="3790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7866857" y="-794"/>
            <a:ext cx="1277938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4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0508275">
            <a:off x="7866063" y="5584825"/>
            <a:ext cx="1277937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5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400000">
            <a:off x="794" y="5584031"/>
            <a:ext cx="1277938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6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7938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7" descr="office_pencil_rolling_hg_clr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4962525"/>
            <a:ext cx="189547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Text Box 8"/>
          <p:cNvSpPr txBox="1">
            <a:spLocks noChangeArrowheads="1"/>
          </p:cNvSpPr>
          <p:nvPr/>
        </p:nvSpPr>
        <p:spPr bwMode="auto">
          <a:xfrm>
            <a:off x="827088" y="1052513"/>
            <a:ext cx="7543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/>
              <a:t>CỦNG CỐ</a:t>
            </a:r>
          </a:p>
        </p:txBody>
      </p:sp>
      <p:sp>
        <p:nvSpPr>
          <p:cNvPr id="10248" name="Text Box 19"/>
          <p:cNvSpPr txBox="1">
            <a:spLocks noChangeArrowheads="1"/>
          </p:cNvSpPr>
          <p:nvPr/>
        </p:nvSpPr>
        <p:spPr bwMode="auto">
          <a:xfrm>
            <a:off x="971550" y="17002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6652" name="Text Box 28"/>
          <p:cNvSpPr txBox="1">
            <a:spLocks noChangeArrowheads="1"/>
          </p:cNvSpPr>
          <p:nvPr/>
        </p:nvSpPr>
        <p:spPr bwMode="auto">
          <a:xfrm>
            <a:off x="1404938" y="1989138"/>
            <a:ext cx="59039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Để tô màu cho một bức tranh em phải thực hiện như thế nào?</a:t>
            </a:r>
          </a:p>
        </p:txBody>
      </p:sp>
      <p:sp>
        <p:nvSpPr>
          <p:cNvPr id="26654" name="Text Box 30"/>
          <p:cNvSpPr txBox="1">
            <a:spLocks noChangeArrowheads="1"/>
          </p:cNvSpPr>
          <p:nvPr/>
        </p:nvSpPr>
        <p:spPr bwMode="auto">
          <a:xfrm>
            <a:off x="1546225" y="3284538"/>
            <a:ext cx="38877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i="1">
                <a:solidFill>
                  <a:srgbClr val="800000"/>
                </a:solidFill>
              </a:rPr>
              <a:t>Các bước thực hiện</a:t>
            </a:r>
          </a:p>
        </p:txBody>
      </p:sp>
      <p:sp>
        <p:nvSpPr>
          <p:cNvPr id="26655" name="Text Box 31"/>
          <p:cNvSpPr txBox="1">
            <a:spLocks noChangeArrowheads="1"/>
          </p:cNvSpPr>
          <p:nvPr/>
        </p:nvSpPr>
        <p:spPr bwMode="auto">
          <a:xfrm>
            <a:off x="1690688" y="3992563"/>
            <a:ext cx="4176712" cy="1741487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Bước 1: Nháy chuột để chọn công cụ trong hộp công cụ</a:t>
            </a:r>
          </a:p>
          <a:p>
            <a:pPr>
              <a:spcBef>
                <a:spcPct val="50000"/>
              </a:spcBef>
            </a:pPr>
            <a:r>
              <a:rPr lang="en-US"/>
              <a:t>Bước 2: Nháy chuột chọn màu tô</a:t>
            </a:r>
          </a:p>
          <a:p>
            <a:pPr>
              <a:spcBef>
                <a:spcPct val="50000"/>
              </a:spcBef>
            </a:pPr>
            <a:r>
              <a:rPr lang="en-US"/>
              <a:t>Bước 3: Nháy chuột vào vùng muốn tô màu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52" grpId="0"/>
      <p:bldP spid="26654" grpId="0"/>
      <p:bldP spid="2665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177723dqvv9lsxoc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0"/>
            <a:ext cx="1828800" cy="1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 descr="177723dqvv9lsxoc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514600"/>
            <a:ext cx="2716212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 descr="177723dqvv9lsxoc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0"/>
            <a:ext cx="1781175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177723dqvv9lsxoc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0"/>
            <a:ext cx="1476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 descr="177723dqvv9lsxoc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2743200"/>
            <a:ext cx="25908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WordArt 7"/>
          <p:cNvSpPr>
            <a:spLocks noChangeArrowheads="1" noChangeShapeType="1" noTextEdit="1"/>
          </p:cNvSpPr>
          <p:nvPr/>
        </p:nvSpPr>
        <p:spPr bwMode="auto">
          <a:xfrm>
            <a:off x="107950" y="1066800"/>
            <a:ext cx="9036050" cy="13843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3600" b="1" kern="10">
                <a:ln w="9525">
                  <a:round/>
                  <a:headEnd/>
                  <a:tailEnd/>
                </a:ln>
                <a:solidFill>
                  <a:srgbClr val="CCFFFF"/>
                </a:solidFill>
                <a:latin typeface="Arial"/>
                <a:cs typeface="Arial"/>
              </a:rPr>
              <a:t>CHÚC QUÍ THẦY CÔ SỨC KHOẺ, HẠNH PHÚC</a:t>
            </a:r>
          </a:p>
        </p:txBody>
      </p:sp>
      <p:pic>
        <p:nvPicPr>
          <p:cNvPr id="11272" name="Picture 8" descr="177723dqvv9lsxoc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38600"/>
            <a:ext cx="2819400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9" descr="177723dqvv9lsxoc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6688" y="4437063"/>
            <a:ext cx="2627312" cy="242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4" name="Picture 10" descr="177723dqvv9lsxoc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5373688"/>
            <a:ext cx="3494087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5" name="Picture 11" descr="177723dqvv9lsxoc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5300663"/>
            <a:ext cx="2879725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6" name="Picture 12" descr="roi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2514600"/>
            <a:ext cx="19526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7" name="Picture 13" descr="177723dqvv9lsxoc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1400" y="0"/>
            <a:ext cx="1476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6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4329113"/>
            <a:ext cx="2608263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7" name="Picture 15" descr="nhà hoa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19250" y="4224338"/>
            <a:ext cx="2665413" cy="237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9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470</Words>
  <Application>Microsoft Office PowerPoint</Application>
  <PresentationFormat>On-screen Show (4:3)</PresentationFormat>
  <Paragraphs>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Default Design</vt:lpstr>
      <vt:lpstr>Slide 1</vt:lpstr>
      <vt:lpstr>Slide 2</vt:lpstr>
      <vt:lpstr> </vt:lpstr>
      <vt:lpstr> </vt:lpstr>
      <vt:lpstr> </vt:lpstr>
      <vt:lpstr> 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Hung</dc:creator>
  <cp:lastModifiedBy>CSTeam</cp:lastModifiedBy>
  <cp:revision>51</cp:revision>
  <dcterms:created xsi:type="dcterms:W3CDTF">2010-01-01T02:37:02Z</dcterms:created>
  <dcterms:modified xsi:type="dcterms:W3CDTF">2016-06-29T10:25:48Z</dcterms:modified>
</cp:coreProperties>
</file>